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6" r:id="rId5"/>
    <p:sldId id="298" r:id="rId6"/>
    <p:sldId id="297" r:id="rId7"/>
    <p:sldId id="299" r:id="rId8"/>
    <p:sldId id="257" r:id="rId9"/>
    <p:sldId id="258" r:id="rId10"/>
    <p:sldId id="261" r:id="rId11"/>
    <p:sldId id="264" r:id="rId12"/>
    <p:sldId id="289" r:id="rId13"/>
    <p:sldId id="300" r:id="rId14"/>
    <p:sldId id="301" r:id="rId15"/>
    <p:sldId id="302" r:id="rId16"/>
    <p:sldId id="262" r:id="rId17"/>
    <p:sldId id="263" r:id="rId18"/>
    <p:sldId id="265" r:id="rId19"/>
    <p:sldId id="260" r:id="rId20"/>
    <p:sldId id="266" r:id="rId21"/>
    <p:sldId id="267" r:id="rId22"/>
    <p:sldId id="268" r:id="rId23"/>
    <p:sldId id="269" r:id="rId24"/>
    <p:sldId id="270" r:id="rId25"/>
    <p:sldId id="285" r:id="rId26"/>
    <p:sldId id="284" r:id="rId27"/>
    <p:sldId id="286" r:id="rId28"/>
    <p:sldId id="303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68D9-A429-4162-B8A4-2E922512F29E}" type="datetimeFigureOut">
              <a:rPr lang="pl-PL" smtClean="0"/>
              <a:pPr/>
              <a:t>2014-10-02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53A5-8725-4B1F-AAC2-365E898D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4vgna4lj5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AyCEgQLB1U&amp;list=PLEB1WbrIUIWtgu__IP3-MEPxtszBTWsAZ&amp;index=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Mo80A_AAEw&amp;index=7&amp;list=PLEB1WbrIUIWtgu__IP3-MEPxtszBTWsAZ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j04h3zpFo&amp;list=PLEB1WbrIUIWtgu__IP3-MEPxtszBTWsA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1OkD6jYq3k&amp;index=10&amp;list=PLEB1WbrIUIWtgu__IP3-MEPxtszBTWsAZ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8JMWtwdLQ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TItzKrNX68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619723"/>
          </a:xfrm>
        </p:spPr>
        <p:txBody>
          <a:bodyPr>
            <a:normAutofit fontScale="90000"/>
          </a:bodyPr>
          <a:lstStyle/>
          <a:p>
            <a:r>
              <a:rPr lang="pl-PL" sz="5300" b="1" dirty="0" smtClean="0">
                <a:solidFill>
                  <a:srgbClr val="0070C0"/>
                </a:solidFill>
              </a:rPr>
              <a:t>„</a:t>
            </a:r>
            <a:r>
              <a:rPr lang="pl-PL" sz="5300" b="1" dirty="0" err="1" smtClean="0">
                <a:solidFill>
                  <a:srgbClr val="0070C0"/>
                </a:solidFill>
              </a:rPr>
              <a:t>Between</a:t>
            </a:r>
            <a:r>
              <a:rPr lang="pl-PL" sz="5300" b="1" dirty="0" smtClean="0">
                <a:solidFill>
                  <a:srgbClr val="0070C0"/>
                </a:solidFill>
              </a:rPr>
              <a:t> </a:t>
            </a:r>
            <a:r>
              <a:rPr lang="pl-PL" sz="5300" b="1" dirty="0" err="1" smtClean="0">
                <a:solidFill>
                  <a:srgbClr val="0070C0"/>
                </a:solidFill>
              </a:rPr>
              <a:t>Parent</a:t>
            </a:r>
            <a:r>
              <a:rPr lang="pl-PL" sz="5300" b="1" dirty="0" smtClean="0">
                <a:solidFill>
                  <a:srgbClr val="0070C0"/>
                </a:solidFill>
              </a:rPr>
              <a:t> and Child”</a:t>
            </a:r>
            <a:r>
              <a:rPr lang="pl-PL" b="1" dirty="0" smtClean="0">
                <a:solidFill>
                  <a:srgbClr val="0070C0"/>
                </a:solidFill>
              </a:rPr>
              <a:t/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4000" b="1" dirty="0" err="1" smtClean="0">
                <a:solidFill>
                  <a:srgbClr val="FF0000"/>
                </a:solidFill>
              </a:rPr>
              <a:t>Intoduction</a:t>
            </a:r>
            <a:r>
              <a:rPr lang="pl-PL" sz="4000" b="1" dirty="0" smtClean="0">
                <a:solidFill>
                  <a:srgbClr val="FF0000"/>
                </a:solidFill>
              </a:rPr>
              <a:t> to Dr. </a:t>
            </a:r>
            <a:r>
              <a:rPr lang="pl-PL" sz="4000" b="1" dirty="0" err="1" smtClean="0">
                <a:solidFill>
                  <a:srgbClr val="FF0000"/>
                </a:solidFill>
              </a:rPr>
              <a:t>Haim</a:t>
            </a: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dirty="0" err="1" smtClean="0">
                <a:solidFill>
                  <a:srgbClr val="FF0000"/>
                </a:solidFill>
              </a:rPr>
              <a:t>Ginott’s</a:t>
            </a:r>
            <a:r>
              <a:rPr lang="pl-PL" sz="4000" b="1" dirty="0" smtClean="0">
                <a:solidFill>
                  <a:srgbClr val="FF0000"/>
                </a:solidFill>
              </a:rPr>
              <a:t/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sz="4000" b="1" dirty="0" err="1" smtClean="0">
                <a:solidFill>
                  <a:srgbClr val="FF0000"/>
                </a:solidFill>
              </a:rPr>
              <a:t>Congruent</a:t>
            </a: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dirty="0" err="1" smtClean="0">
                <a:solidFill>
                  <a:srgbClr val="FF0000"/>
                </a:solidFill>
              </a:rPr>
              <a:t>Communication</a:t>
            </a: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dirty="0" err="1" smtClean="0">
                <a:solidFill>
                  <a:srgbClr val="FF0000"/>
                </a:solidFill>
              </a:rPr>
              <a:t>Theory</a:t>
            </a: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br>
              <a:rPr lang="pl-PL" sz="4000" b="1" dirty="0" smtClean="0">
                <a:solidFill>
                  <a:srgbClr val="FF0000"/>
                </a:solidFill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>and </a:t>
            </a:r>
            <a:r>
              <a:rPr lang="pl-PL" sz="4000" b="1" dirty="0" err="1" smtClean="0">
                <a:solidFill>
                  <a:srgbClr val="FF0000"/>
                </a:solidFill>
              </a:rPr>
              <a:t>Practice</a:t>
            </a: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dirty="0" err="1" smtClean="0">
                <a:solidFill>
                  <a:srgbClr val="FF0000"/>
                </a:solidFill>
              </a:rPr>
              <a:t>in</a:t>
            </a: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dirty="0" err="1" smtClean="0">
                <a:solidFill>
                  <a:srgbClr val="FF0000"/>
                </a:solidFill>
              </a:rPr>
              <a:t>Parent</a:t>
            </a: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dirty="0" err="1" smtClean="0">
                <a:solidFill>
                  <a:srgbClr val="FF0000"/>
                </a:solidFill>
              </a:rPr>
              <a:t>Education</a:t>
            </a:r>
            <a:endParaRPr lang="pl-PL" sz="4000" b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/>
          </a:bodyPr>
          <a:lstStyle/>
          <a:p>
            <a:r>
              <a:rPr lang="pl-PL" sz="2800" i="1" dirty="0" smtClean="0">
                <a:solidFill>
                  <a:srgbClr val="0070C0"/>
                </a:solidFill>
              </a:rPr>
              <a:t>GRUNDTVIG </a:t>
            </a:r>
            <a:r>
              <a:rPr lang="pl-PL" sz="2800" i="1" dirty="0" err="1" smtClean="0">
                <a:solidFill>
                  <a:srgbClr val="0070C0"/>
                </a:solidFill>
              </a:rPr>
              <a:t>Partnership</a:t>
            </a:r>
            <a:r>
              <a:rPr lang="pl-PL" sz="2800" i="1" dirty="0" smtClean="0">
                <a:solidFill>
                  <a:srgbClr val="0070C0"/>
                </a:solidFill>
              </a:rPr>
              <a:t> Project</a:t>
            </a:r>
          </a:p>
          <a:p>
            <a:r>
              <a:rPr lang="pl-PL" sz="2800" i="1" dirty="0" smtClean="0">
                <a:solidFill>
                  <a:srgbClr val="0070C0"/>
                </a:solidFill>
              </a:rPr>
              <a:t>„Soft </a:t>
            </a:r>
            <a:r>
              <a:rPr lang="pl-PL" sz="2800" i="1" dirty="0" err="1" smtClean="0">
                <a:solidFill>
                  <a:srgbClr val="0070C0"/>
                </a:solidFill>
              </a:rPr>
              <a:t>Skills</a:t>
            </a:r>
            <a:r>
              <a:rPr lang="pl-PL" sz="2800" i="1" dirty="0" smtClean="0">
                <a:solidFill>
                  <a:srgbClr val="0070C0"/>
                </a:solidFill>
              </a:rPr>
              <a:t> – </a:t>
            </a:r>
            <a:r>
              <a:rPr lang="pl-PL" sz="2800" i="1" dirty="0" err="1" smtClean="0">
                <a:solidFill>
                  <a:srgbClr val="0070C0"/>
                </a:solidFill>
              </a:rPr>
              <a:t>Empowered</a:t>
            </a:r>
            <a:r>
              <a:rPr lang="pl-PL" sz="2800" i="1" dirty="0" smtClean="0">
                <a:solidFill>
                  <a:srgbClr val="0070C0"/>
                </a:solidFill>
              </a:rPr>
              <a:t> </a:t>
            </a:r>
            <a:r>
              <a:rPr lang="pl-PL" sz="2800" i="1" dirty="0" err="1" smtClean="0">
                <a:solidFill>
                  <a:srgbClr val="0070C0"/>
                </a:solidFill>
              </a:rPr>
              <a:t>Parents</a:t>
            </a:r>
            <a:r>
              <a:rPr lang="pl-PL" sz="2800" i="1" dirty="0" smtClean="0">
                <a:solidFill>
                  <a:srgbClr val="0070C0"/>
                </a:solidFill>
              </a:rPr>
              <a:t>”</a:t>
            </a:r>
          </a:p>
          <a:p>
            <a:r>
              <a:rPr lang="pl-PL" sz="2800" i="1" dirty="0" err="1" smtClean="0">
                <a:solidFill>
                  <a:srgbClr val="0070C0"/>
                </a:solidFill>
              </a:rPr>
              <a:t>Study</a:t>
            </a:r>
            <a:r>
              <a:rPr lang="pl-PL" sz="2800" i="1" dirty="0" smtClean="0">
                <a:solidFill>
                  <a:srgbClr val="0070C0"/>
                </a:solidFill>
              </a:rPr>
              <a:t> Group - </a:t>
            </a:r>
            <a:r>
              <a:rPr lang="pl-PL" sz="2800" i="1" dirty="0" err="1" smtClean="0">
                <a:solidFill>
                  <a:srgbClr val="0070C0"/>
                </a:solidFill>
              </a:rPr>
              <a:t>October</a:t>
            </a:r>
            <a:r>
              <a:rPr lang="pl-PL" sz="2800" i="1" dirty="0" smtClean="0">
                <a:solidFill>
                  <a:srgbClr val="0070C0"/>
                </a:solidFill>
              </a:rPr>
              <a:t> </a:t>
            </a:r>
            <a:r>
              <a:rPr lang="pl-PL" sz="2800" i="1" dirty="0" smtClean="0">
                <a:solidFill>
                  <a:srgbClr val="0070C0"/>
                </a:solidFill>
              </a:rPr>
              <a:t>2014</a:t>
            </a:r>
            <a:endParaRPr lang="pl-PL" sz="2800" i="1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7" descr="logo_programme_llp_en_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5324391"/>
            <a:ext cx="3240359" cy="1258340"/>
          </a:xfrm>
          <a:prstGeom prst="rect">
            <a:avLst/>
          </a:prstGeom>
        </p:spPr>
      </p:pic>
      <p:sp>
        <p:nvSpPr>
          <p:cNvPr id="6" name="Symbol zastępczy zawartości 5"/>
          <p:cNvSpPr txBox="1">
            <a:spLocks/>
          </p:cNvSpPr>
          <p:nvPr/>
        </p:nvSpPr>
        <p:spPr>
          <a:xfrm>
            <a:off x="3779912" y="5301208"/>
            <a:ext cx="519492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project has been funded with support from the European Commission.</a:t>
            </a:r>
            <a:r>
              <a:rPr kumimoji="0" lang="pl-PL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</a:t>
            </a:r>
            <a:r>
              <a:rPr kumimoji="0" lang="pl-PL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reflects the views only of the author, and the Commission cannot be held responsible for any use which may be made of the information contained therein.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Interview </a:t>
            </a:r>
            <a:r>
              <a:rPr lang="pl-PL" sz="3200" dirty="0" err="1" smtClean="0"/>
              <a:t>with</a:t>
            </a:r>
            <a:r>
              <a:rPr lang="pl-PL" sz="3200" dirty="0" smtClean="0"/>
              <a:t> </a:t>
            </a:r>
            <a:r>
              <a:rPr lang="pl-PL" sz="3200" dirty="0" err="1" smtClean="0"/>
              <a:t>Haim</a:t>
            </a:r>
            <a:r>
              <a:rPr lang="pl-PL" sz="3200" dirty="0" smtClean="0"/>
              <a:t> </a:t>
            </a:r>
            <a:r>
              <a:rPr lang="pl-PL" sz="3200" dirty="0" err="1" smtClean="0"/>
              <a:t>Ginott</a:t>
            </a:r>
            <a:r>
              <a:rPr lang="pl-PL" sz="3200" dirty="0" smtClean="0"/>
              <a:t> on TV</a:t>
            </a:r>
            <a:br>
              <a:rPr lang="pl-PL" sz="3200" dirty="0" smtClean="0"/>
            </a:br>
            <a:r>
              <a:rPr lang="en-GB" sz="3200" dirty="0" smtClean="0"/>
              <a:t> What do we want to educate children to?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>
            <a:normAutofit fontScale="77500" lnSpcReduction="20000"/>
          </a:bodyPr>
          <a:lstStyle/>
          <a:p>
            <a:r>
              <a:rPr lang="pl-PL" sz="3600" dirty="0" err="1" smtClean="0"/>
              <a:t>Haim</a:t>
            </a:r>
            <a:r>
              <a:rPr lang="pl-PL" sz="3600" dirty="0" smtClean="0"/>
              <a:t> </a:t>
            </a:r>
            <a:r>
              <a:rPr lang="pl-PL" sz="3600" dirty="0" err="1" smtClean="0"/>
              <a:t>Ginott</a:t>
            </a:r>
            <a:r>
              <a:rPr lang="pl-PL" sz="3600" dirty="0" smtClean="0"/>
              <a:t> </a:t>
            </a:r>
            <a:r>
              <a:rPr lang="pl-PL" sz="3600" dirty="0" err="1" smtClean="0"/>
              <a:t>says</a:t>
            </a:r>
            <a:r>
              <a:rPr lang="pl-PL" sz="3600" dirty="0" smtClean="0"/>
              <a:t>:  </a:t>
            </a:r>
            <a:r>
              <a:rPr lang="pl-PL" sz="3600" i="1" dirty="0" smtClean="0">
                <a:solidFill>
                  <a:srgbClr val="002060"/>
                </a:solidFill>
              </a:rPr>
              <a:t>We </a:t>
            </a:r>
            <a:r>
              <a:rPr lang="pl-PL" sz="3600" i="1" dirty="0" err="1" smtClean="0">
                <a:solidFill>
                  <a:srgbClr val="002060"/>
                </a:solidFill>
              </a:rPr>
              <a:t>assume</a:t>
            </a:r>
            <a:r>
              <a:rPr lang="pl-PL" sz="3600" i="1" dirty="0" smtClean="0">
                <a:solidFill>
                  <a:srgbClr val="002060"/>
                </a:solidFill>
              </a:rPr>
              <a:t> </a:t>
            </a:r>
            <a:r>
              <a:rPr lang="pl-PL" sz="3600" i="1" dirty="0" err="1" smtClean="0">
                <a:solidFill>
                  <a:srgbClr val="002060"/>
                </a:solidFill>
              </a:rPr>
              <a:t>that</a:t>
            </a:r>
            <a:r>
              <a:rPr lang="pl-PL" sz="3600" i="1" dirty="0" smtClean="0">
                <a:solidFill>
                  <a:srgbClr val="002060"/>
                </a:solidFill>
              </a:rPr>
              <a:t> n</a:t>
            </a:r>
            <a:r>
              <a:rPr lang="en-US" sz="3600" i="1" dirty="0" smtClean="0">
                <a:solidFill>
                  <a:srgbClr val="002060"/>
                </a:solidFill>
              </a:rPr>
              <a:t>o parent wakes up in the morning planning to make a child's life miserable. No mother or father says, "Today I'll yell, nag,</a:t>
            </a:r>
            <a:r>
              <a:rPr lang="pl-PL" sz="3600" i="1" dirty="0" smtClean="0">
                <a:solidFill>
                  <a:srgbClr val="002060"/>
                </a:solidFill>
              </a:rPr>
              <a:t> </a:t>
            </a:r>
            <a:r>
              <a:rPr lang="pl-PL" sz="3600" i="1" dirty="0" err="1" smtClean="0">
                <a:solidFill>
                  <a:srgbClr val="002060"/>
                </a:solidFill>
              </a:rPr>
              <a:t>spank</a:t>
            </a:r>
            <a:r>
              <a:rPr lang="en-US" sz="3600" i="1" dirty="0" smtClean="0">
                <a:solidFill>
                  <a:srgbClr val="002060"/>
                </a:solidFill>
              </a:rPr>
              <a:t> and humiliate my child whenever possible." On the contrary, in the morning many parents resolve, "This is going to be a peaceful day. No yelling, no arguing, and no fighting." Yet, in spite of good intentions, the unwanted war breaks out again.</a:t>
            </a:r>
            <a:r>
              <a:rPr lang="pl-PL" sz="3600" i="1" dirty="0" smtClean="0">
                <a:solidFill>
                  <a:srgbClr val="002060"/>
                </a:solidFill>
              </a:rPr>
              <a:t> </a:t>
            </a:r>
            <a:r>
              <a:rPr lang="en-GB" sz="3600" i="1" dirty="0" smtClean="0">
                <a:solidFill>
                  <a:srgbClr val="002060"/>
                </a:solidFill>
              </a:rPr>
              <a:t>Apparently decisions are not enough</a:t>
            </a:r>
            <a:r>
              <a:rPr lang="pl-PL" sz="3600" i="1" dirty="0" smtClean="0">
                <a:solidFill>
                  <a:srgbClr val="002060"/>
                </a:solidFill>
              </a:rPr>
              <a:t>.</a:t>
            </a:r>
            <a:r>
              <a:rPr lang="pl-PL" sz="36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pl-PL" sz="3800" dirty="0" err="1" smtClean="0">
                <a:solidFill>
                  <a:srgbClr val="FF0000"/>
                </a:solidFill>
              </a:rPr>
              <a:t>Parents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en-GB" sz="3800" dirty="0" smtClean="0">
                <a:solidFill>
                  <a:srgbClr val="FF0000"/>
                </a:solidFill>
              </a:rPr>
              <a:t>need skills </a:t>
            </a:r>
            <a:r>
              <a:rPr lang="pl-PL" sz="3800" dirty="0" smtClean="0">
                <a:solidFill>
                  <a:srgbClr val="FF0000"/>
                </a:solidFill>
              </a:rPr>
              <a:t>to </a:t>
            </a:r>
            <a:r>
              <a:rPr lang="pl-PL" sz="3800" dirty="0" err="1" smtClean="0">
                <a:solidFill>
                  <a:srgbClr val="FF0000"/>
                </a:solidFill>
              </a:rPr>
              <a:t>relate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en-GB" sz="3800" dirty="0" smtClean="0">
                <a:solidFill>
                  <a:srgbClr val="FF0000"/>
                </a:solidFill>
              </a:rPr>
              <a:t>with </a:t>
            </a:r>
            <a:r>
              <a:rPr lang="en-GB" sz="3800" dirty="0" smtClean="0">
                <a:solidFill>
                  <a:srgbClr val="FF0000"/>
                </a:solidFill>
              </a:rPr>
              <a:t>children</a:t>
            </a:r>
            <a:r>
              <a:rPr lang="pl-PL" sz="3800" dirty="0" smtClean="0">
                <a:solidFill>
                  <a:srgbClr val="FF0000"/>
                </a:solidFill>
              </a:rPr>
              <a:t>, so </a:t>
            </a:r>
            <a:r>
              <a:rPr lang="pl-PL" sz="3800" dirty="0" err="1" smtClean="0">
                <a:solidFill>
                  <a:srgbClr val="FF0000"/>
                </a:solidFill>
              </a:rPr>
              <a:t>they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become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human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being</a:t>
            </a:r>
            <a:r>
              <a:rPr lang="pl-PL" sz="3800" dirty="0" err="1" smtClean="0">
                <a:solidFill>
                  <a:srgbClr val="FF0000"/>
                </a:solidFill>
              </a:rPr>
              <a:t>s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with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concerning</a:t>
            </a:r>
            <a:r>
              <a:rPr lang="pl-PL" sz="3800" dirty="0" smtClean="0">
                <a:solidFill>
                  <a:srgbClr val="FF0000"/>
                </a:solidFill>
              </a:rPr>
              <a:t>, </a:t>
            </a:r>
            <a:r>
              <a:rPr lang="pl-PL" sz="3800" dirty="0" err="1" smtClean="0">
                <a:solidFill>
                  <a:srgbClr val="FF0000"/>
                </a:solidFill>
              </a:rPr>
              <a:t>with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care</a:t>
            </a:r>
            <a:r>
              <a:rPr lang="pl-PL" sz="3800" dirty="0" smtClean="0">
                <a:solidFill>
                  <a:srgbClr val="FF0000"/>
                </a:solidFill>
              </a:rPr>
              <a:t>, one </a:t>
            </a:r>
            <a:r>
              <a:rPr lang="pl-PL" sz="3800" dirty="0" err="1" smtClean="0">
                <a:solidFill>
                  <a:srgbClr val="FF0000"/>
                </a:solidFill>
              </a:rPr>
              <a:t>who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is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committed</a:t>
            </a:r>
            <a:r>
              <a:rPr lang="pl-PL" sz="3800" dirty="0" smtClean="0">
                <a:solidFill>
                  <a:srgbClr val="FF0000"/>
                </a:solidFill>
              </a:rPr>
              <a:t> to life and </a:t>
            </a:r>
            <a:r>
              <a:rPr lang="pl-PL" sz="3800" dirty="0" err="1" smtClean="0">
                <a:solidFill>
                  <a:srgbClr val="FF0000"/>
                </a:solidFill>
              </a:rPr>
              <a:t>all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human</a:t>
            </a:r>
            <a:r>
              <a:rPr lang="pl-PL" sz="3800" dirty="0" smtClean="0">
                <a:solidFill>
                  <a:srgbClr val="FF0000"/>
                </a:solidFill>
              </a:rPr>
              <a:t> </a:t>
            </a:r>
            <a:r>
              <a:rPr lang="pl-PL" sz="3800" dirty="0" err="1" smtClean="0">
                <a:solidFill>
                  <a:srgbClr val="FF0000"/>
                </a:solidFill>
              </a:rPr>
              <a:t>beings</a:t>
            </a:r>
            <a:r>
              <a:rPr lang="pl-PL" sz="3800" dirty="0" smtClean="0">
                <a:solidFill>
                  <a:srgbClr val="FF0000"/>
                </a:solidFill>
              </a:rPr>
              <a:t>.  </a:t>
            </a:r>
            <a:endParaRPr lang="pl-PL" sz="3800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339752" y="6309320"/>
            <a:ext cx="478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hlinkClick r:id="rId2"/>
              </a:rPr>
              <a:t>https://www.youtube.com/watch?v=v4vgna4lj50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Interview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Haim</a:t>
            </a:r>
            <a:r>
              <a:rPr lang="pl-PL" dirty="0" smtClean="0"/>
              <a:t> </a:t>
            </a:r>
            <a:r>
              <a:rPr lang="pl-PL" dirty="0" err="1" smtClean="0"/>
              <a:t>Ginott</a:t>
            </a:r>
            <a:r>
              <a:rPr lang="pl-PL" dirty="0" smtClean="0"/>
              <a:t> on TV</a:t>
            </a:r>
            <a:br>
              <a:rPr lang="pl-PL" dirty="0" smtClean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500" dirty="0" smtClean="0">
                <a:solidFill>
                  <a:srgbClr val="7030A0"/>
                </a:solidFill>
              </a:rPr>
              <a:t>To </a:t>
            </a:r>
            <a:r>
              <a:rPr lang="pl-PL" sz="3500" dirty="0" err="1" smtClean="0">
                <a:solidFill>
                  <a:srgbClr val="7030A0"/>
                </a:solidFill>
              </a:rPr>
              <a:t>end</a:t>
            </a:r>
            <a:r>
              <a:rPr lang="pl-PL" sz="3500" dirty="0" smtClean="0">
                <a:solidFill>
                  <a:srgbClr val="7030A0"/>
                </a:solidFill>
              </a:rPr>
              <a:t> </a:t>
            </a:r>
            <a:r>
              <a:rPr lang="pl-PL" sz="3500" dirty="0" err="1" smtClean="0">
                <a:solidFill>
                  <a:srgbClr val="7030A0"/>
                </a:solidFill>
              </a:rPr>
              <a:t>fruitless</a:t>
            </a:r>
            <a:r>
              <a:rPr lang="pl-PL" sz="3500" dirty="0" smtClean="0">
                <a:solidFill>
                  <a:srgbClr val="7030A0"/>
                </a:solidFill>
              </a:rPr>
              <a:t> </a:t>
            </a:r>
            <a:r>
              <a:rPr lang="pl-PL" sz="3500" dirty="0" err="1" smtClean="0">
                <a:solidFill>
                  <a:srgbClr val="7030A0"/>
                </a:solidFill>
              </a:rPr>
              <a:t>dialogues</a:t>
            </a:r>
            <a:r>
              <a:rPr lang="pl-PL" sz="3500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r>
              <a:rPr lang="pl-PL" sz="3500" dirty="0" err="1" smtClean="0">
                <a:solidFill>
                  <a:srgbClr val="7030A0"/>
                </a:solidFill>
              </a:rPr>
              <a:t>between</a:t>
            </a:r>
            <a:r>
              <a:rPr lang="pl-PL" sz="3500" dirty="0" smtClean="0">
                <a:solidFill>
                  <a:srgbClr val="7030A0"/>
                </a:solidFill>
              </a:rPr>
              <a:t> </a:t>
            </a:r>
            <a:r>
              <a:rPr lang="pl-PL" sz="3500" dirty="0" err="1" smtClean="0">
                <a:solidFill>
                  <a:srgbClr val="7030A0"/>
                </a:solidFill>
              </a:rPr>
              <a:t>parents</a:t>
            </a:r>
            <a:r>
              <a:rPr lang="pl-PL" sz="3500" dirty="0" smtClean="0">
                <a:solidFill>
                  <a:srgbClr val="7030A0"/>
                </a:solidFill>
              </a:rPr>
              <a:t> and </a:t>
            </a:r>
            <a:r>
              <a:rPr lang="pl-PL" sz="3500" dirty="0" err="1" smtClean="0">
                <a:solidFill>
                  <a:srgbClr val="7030A0"/>
                </a:solidFill>
              </a:rPr>
              <a:t>children</a:t>
            </a:r>
            <a:endParaRPr lang="pl-PL" sz="3500" dirty="0" smtClean="0">
              <a:solidFill>
                <a:srgbClr val="7030A0"/>
              </a:solidFill>
            </a:endParaRPr>
          </a:p>
          <a:p>
            <a:endParaRPr lang="pl-PL" dirty="0" smtClean="0"/>
          </a:p>
          <a:p>
            <a:r>
              <a:rPr lang="en-GB" dirty="0" smtClean="0">
                <a:solidFill>
                  <a:srgbClr val="002060"/>
                </a:solidFill>
              </a:rPr>
              <a:t>"I came into </a:t>
            </a:r>
            <a:r>
              <a:rPr lang="en-GB" dirty="0" err="1" smtClean="0">
                <a:solidFill>
                  <a:srgbClr val="002060"/>
                </a:solidFill>
              </a:rPr>
              <a:t>conlusion</a:t>
            </a:r>
            <a:r>
              <a:rPr lang="en-GB" dirty="0" smtClean="0">
                <a:solidFill>
                  <a:srgbClr val="002060"/>
                </a:solidFill>
              </a:rPr>
              <a:t> that our first response is not ours. It's our parents response. We remember it. 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We hear in ourselves a script that our parents wrote to us. What I am suggesting is</a:t>
            </a:r>
            <a:r>
              <a:rPr lang="pl-PL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r>
              <a:rPr lang="en-GB" sz="3900" dirty="0" smtClean="0">
                <a:solidFill>
                  <a:srgbClr val="FF0000"/>
                </a:solidFill>
              </a:rPr>
              <a:t>"Let's write another script“</a:t>
            </a:r>
            <a:endParaRPr lang="pl-PL" sz="39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3900" dirty="0" smtClean="0">
                <a:solidFill>
                  <a:srgbClr val="FF0000"/>
                </a:solidFill>
              </a:rPr>
              <a:t>”</a:t>
            </a:r>
            <a:r>
              <a:rPr lang="en-GB" sz="3900" dirty="0" smtClean="0">
                <a:solidFill>
                  <a:srgbClr val="FF0000"/>
                </a:solidFill>
              </a:rPr>
              <a:t>Let's be a novelist of our own life."</a:t>
            </a:r>
            <a:endParaRPr lang="pl-PL" sz="3900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6237312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 smtClean="0">
                <a:hlinkClick r:id="rId2"/>
              </a:rPr>
              <a:t>https://www.youtube.com/watch?v=CAyCEgQLB1U&amp;list=PLEB1WbrIUIWtgu__IP3-MEPxtszBTWsAZ&amp;index=6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449309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dirty="0" err="1" smtClean="0"/>
              <a:t>Haim</a:t>
            </a:r>
            <a:r>
              <a:rPr lang="pl-PL" dirty="0" smtClean="0"/>
              <a:t> </a:t>
            </a:r>
            <a:r>
              <a:rPr lang="pl-PL" dirty="0" err="1" smtClean="0"/>
              <a:t>Ginott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 his </a:t>
            </a:r>
            <a:r>
              <a:rPr lang="pl-PL" dirty="0" err="1" smtClean="0"/>
              <a:t>approach</a:t>
            </a:r>
            <a:r>
              <a:rPr lang="pl-PL" dirty="0" smtClean="0"/>
              <a:t> as</a:t>
            </a:r>
          </a:p>
          <a:p>
            <a:endParaRPr lang="pl-PL" dirty="0" smtClean="0"/>
          </a:p>
          <a:p>
            <a:pPr algn="ctr">
              <a:buNone/>
            </a:pPr>
            <a:r>
              <a:rPr lang="pl-PL" sz="4000" b="1" dirty="0" err="1" smtClean="0">
                <a:solidFill>
                  <a:srgbClr val="7030A0"/>
                </a:solidFill>
              </a:rPr>
              <a:t>Congruent</a:t>
            </a:r>
            <a:r>
              <a:rPr lang="pl-PL" sz="4000" b="1" dirty="0" smtClean="0">
                <a:solidFill>
                  <a:srgbClr val="7030A0"/>
                </a:solidFill>
              </a:rPr>
              <a:t> </a:t>
            </a:r>
            <a:r>
              <a:rPr lang="pl-PL" sz="4000" b="1" dirty="0" err="1" smtClean="0">
                <a:solidFill>
                  <a:srgbClr val="7030A0"/>
                </a:solidFill>
              </a:rPr>
              <a:t>Communication</a:t>
            </a:r>
            <a:r>
              <a:rPr lang="pl-PL" sz="4000" b="1" dirty="0" smtClean="0">
                <a:solidFill>
                  <a:srgbClr val="7030A0"/>
                </a:solidFill>
              </a:rPr>
              <a:t> </a:t>
            </a:r>
            <a:r>
              <a:rPr lang="pl-PL" sz="4000" b="1" dirty="0" err="1" smtClean="0">
                <a:solidFill>
                  <a:srgbClr val="7030A0"/>
                </a:solidFill>
              </a:rPr>
              <a:t>Theory</a:t>
            </a:r>
            <a:endParaRPr lang="pl-PL" sz="4000" b="1" dirty="0" smtClean="0">
              <a:solidFill>
                <a:srgbClr val="7030A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err="1" smtClean="0"/>
              <a:t>Why</a:t>
            </a:r>
            <a:r>
              <a:rPr lang="pl-PL" sz="3600" dirty="0" smtClean="0"/>
              <a:t> </a:t>
            </a:r>
            <a:r>
              <a:rPr lang="pl-PL" sz="3600" dirty="0" err="1" smtClean="0"/>
              <a:t>Congruent</a:t>
            </a:r>
            <a:r>
              <a:rPr lang="pl-PL" sz="3600" dirty="0" smtClean="0"/>
              <a:t> </a:t>
            </a:r>
            <a:r>
              <a:rPr lang="pl-PL" sz="3600" dirty="0" err="1" smtClean="0"/>
              <a:t>Communication</a:t>
            </a:r>
            <a:r>
              <a:rPr lang="pl-PL" sz="3600" dirty="0" smtClean="0"/>
              <a:t> </a:t>
            </a:r>
            <a:r>
              <a:rPr lang="pl-PL" sz="3600" dirty="0" err="1" smtClean="0"/>
              <a:t>Theory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72815"/>
            <a:ext cx="8712968" cy="4320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err="1" smtClean="0">
                <a:solidFill>
                  <a:srgbClr val="7030A0"/>
                </a:solidFill>
              </a:rPr>
              <a:t>Usually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parents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are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permisive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or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strict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towards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their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children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  <a:r>
              <a:rPr lang="pl-PL" dirty="0" err="1" smtClean="0">
                <a:solidFill>
                  <a:srgbClr val="7030A0"/>
                </a:solidFill>
              </a:rPr>
              <a:t>Parents</a:t>
            </a:r>
            <a:r>
              <a:rPr lang="pl-PL" dirty="0" smtClean="0">
                <a:solidFill>
                  <a:srgbClr val="7030A0"/>
                </a:solidFill>
              </a:rPr>
              <a:t> start </a:t>
            </a:r>
            <a:r>
              <a:rPr lang="pl-PL" dirty="0" err="1" smtClean="0">
                <a:solidFill>
                  <a:srgbClr val="7030A0"/>
                </a:solidFill>
              </a:rPr>
              <a:t>with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permisiveness</a:t>
            </a:r>
            <a:r>
              <a:rPr lang="pl-PL" dirty="0" smtClean="0">
                <a:solidFill>
                  <a:srgbClr val="7030A0"/>
                </a:solidFill>
              </a:rPr>
              <a:t> and </a:t>
            </a:r>
            <a:r>
              <a:rPr lang="pl-PL" dirty="0" err="1" smtClean="0">
                <a:solidFill>
                  <a:srgbClr val="7030A0"/>
                </a:solidFill>
              </a:rPr>
              <a:t>end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with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strictness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  <a:r>
              <a:rPr lang="pl-PL" dirty="0" err="1" smtClean="0">
                <a:solidFill>
                  <a:srgbClr val="7030A0"/>
                </a:solidFill>
              </a:rPr>
              <a:t>Then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they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repeat</a:t>
            </a:r>
            <a:r>
              <a:rPr lang="pl-PL" dirty="0" smtClean="0">
                <a:solidFill>
                  <a:srgbClr val="7030A0"/>
                </a:solidFill>
              </a:rPr>
              <a:t> a </a:t>
            </a:r>
            <a:r>
              <a:rPr lang="pl-PL" dirty="0" err="1" smtClean="0">
                <a:solidFill>
                  <a:srgbClr val="7030A0"/>
                </a:solidFill>
              </a:rPr>
              <a:t>cycle</a:t>
            </a:r>
            <a:r>
              <a:rPr lang="pl-PL" dirty="0" smtClean="0">
                <a:solidFill>
                  <a:srgbClr val="7030A0"/>
                </a:solidFill>
              </a:rPr>
              <a:t>.  </a:t>
            </a:r>
            <a:endParaRPr lang="pl-PL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err="1" smtClean="0"/>
              <a:t>Why</a:t>
            </a:r>
            <a:r>
              <a:rPr lang="pl-PL" sz="3600" dirty="0" smtClean="0"/>
              <a:t> </a:t>
            </a:r>
            <a:r>
              <a:rPr lang="pl-PL" sz="3600" dirty="0" err="1" smtClean="0"/>
              <a:t>Congruent</a:t>
            </a:r>
            <a:r>
              <a:rPr lang="pl-PL" sz="3600" dirty="0" smtClean="0"/>
              <a:t> </a:t>
            </a:r>
            <a:r>
              <a:rPr lang="pl-PL" sz="3600" dirty="0" err="1" smtClean="0"/>
              <a:t>Communication</a:t>
            </a:r>
            <a:r>
              <a:rPr lang="pl-PL" sz="3600" dirty="0" smtClean="0"/>
              <a:t> </a:t>
            </a:r>
            <a:r>
              <a:rPr lang="pl-PL" sz="3600" dirty="0" err="1" smtClean="0"/>
              <a:t>Theory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72815"/>
            <a:ext cx="8712968" cy="4320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err="1" smtClean="0">
                <a:solidFill>
                  <a:srgbClr val="7030A0"/>
                </a:solidFill>
              </a:rPr>
              <a:t>Usually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parents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are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permisive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or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strict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towards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their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children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  <a:r>
              <a:rPr lang="pl-PL" dirty="0" err="1" smtClean="0">
                <a:solidFill>
                  <a:srgbClr val="7030A0"/>
                </a:solidFill>
              </a:rPr>
              <a:t>Parents</a:t>
            </a:r>
            <a:r>
              <a:rPr lang="pl-PL" dirty="0" smtClean="0">
                <a:solidFill>
                  <a:srgbClr val="7030A0"/>
                </a:solidFill>
              </a:rPr>
              <a:t> start </a:t>
            </a:r>
            <a:r>
              <a:rPr lang="pl-PL" dirty="0" err="1" smtClean="0">
                <a:solidFill>
                  <a:srgbClr val="7030A0"/>
                </a:solidFill>
              </a:rPr>
              <a:t>with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permisiveness</a:t>
            </a:r>
            <a:r>
              <a:rPr lang="pl-PL" dirty="0" smtClean="0">
                <a:solidFill>
                  <a:srgbClr val="7030A0"/>
                </a:solidFill>
              </a:rPr>
              <a:t> and </a:t>
            </a:r>
            <a:r>
              <a:rPr lang="pl-PL" dirty="0" err="1" smtClean="0">
                <a:solidFill>
                  <a:srgbClr val="7030A0"/>
                </a:solidFill>
              </a:rPr>
              <a:t>end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with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strictness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  <a:r>
              <a:rPr lang="pl-PL" dirty="0" err="1" smtClean="0">
                <a:solidFill>
                  <a:srgbClr val="7030A0"/>
                </a:solidFill>
              </a:rPr>
              <a:t>Then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they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repeat</a:t>
            </a:r>
            <a:r>
              <a:rPr lang="pl-PL" dirty="0" smtClean="0">
                <a:solidFill>
                  <a:srgbClr val="7030A0"/>
                </a:solidFill>
              </a:rPr>
              <a:t> a </a:t>
            </a:r>
            <a:r>
              <a:rPr lang="pl-PL" dirty="0" err="1" smtClean="0">
                <a:solidFill>
                  <a:srgbClr val="7030A0"/>
                </a:solidFill>
              </a:rPr>
              <a:t>cycle</a:t>
            </a:r>
            <a:r>
              <a:rPr lang="pl-PL" dirty="0" smtClean="0">
                <a:solidFill>
                  <a:srgbClr val="7030A0"/>
                </a:solidFill>
              </a:rPr>
              <a:t>.  </a:t>
            </a:r>
            <a:endParaRPr lang="pl-PL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Haim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Ginott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promotes</a:t>
            </a:r>
            <a:r>
              <a:rPr lang="pl-PL" dirty="0" smtClean="0">
                <a:solidFill>
                  <a:srgbClr val="FF0000"/>
                </a:solidFill>
              </a:rPr>
              <a:t> third </a:t>
            </a:r>
            <a:r>
              <a:rPr lang="pl-PL" dirty="0" err="1" smtClean="0">
                <a:solidFill>
                  <a:srgbClr val="FF0000"/>
                </a:solidFill>
              </a:rPr>
              <a:t>way</a:t>
            </a:r>
            <a:r>
              <a:rPr lang="pl-PL" dirty="0" smtClean="0">
                <a:solidFill>
                  <a:srgbClr val="FF0000"/>
                </a:solidFill>
              </a:rPr>
              <a:t>: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I </a:t>
            </a:r>
            <a:r>
              <a:rPr lang="pl-PL" dirty="0" err="1" smtClean="0">
                <a:solidFill>
                  <a:srgbClr val="FF0000"/>
                </a:solidFill>
              </a:rPr>
              <a:t>am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permisive</a:t>
            </a:r>
            <a:r>
              <a:rPr lang="en-GB" dirty="0" smtClean="0">
                <a:solidFill>
                  <a:srgbClr val="FF0000"/>
                </a:solidFill>
              </a:rPr>
              <a:t> to </a:t>
            </a:r>
            <a:r>
              <a:rPr lang="pl-PL" dirty="0" err="1" smtClean="0">
                <a:solidFill>
                  <a:srgbClr val="FF0000"/>
                </a:solidFill>
              </a:rPr>
              <a:t>desire</a:t>
            </a:r>
            <a:r>
              <a:rPr lang="pl-PL" dirty="0" smtClean="0">
                <a:solidFill>
                  <a:srgbClr val="FF0000"/>
                </a:solidFill>
              </a:rPr>
              <a:t>, </a:t>
            </a:r>
            <a:r>
              <a:rPr lang="en-GB" dirty="0" smtClean="0">
                <a:solidFill>
                  <a:srgbClr val="FF0000"/>
                </a:solidFill>
              </a:rPr>
              <a:t>feelings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and </a:t>
            </a:r>
            <a:r>
              <a:rPr lang="pl-PL" dirty="0" err="1" smtClean="0">
                <a:solidFill>
                  <a:srgbClr val="FF0000"/>
                </a:solidFill>
              </a:rPr>
              <a:t>wishes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I </a:t>
            </a:r>
            <a:r>
              <a:rPr lang="pl-PL" dirty="0" err="1" smtClean="0">
                <a:solidFill>
                  <a:srgbClr val="FF0000"/>
                </a:solidFill>
              </a:rPr>
              <a:t>am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strict </a:t>
            </a:r>
            <a:r>
              <a:rPr lang="en-GB" dirty="0" smtClean="0">
                <a:solidFill>
                  <a:srgbClr val="FF0000"/>
                </a:solidFill>
              </a:rPr>
              <a:t>to undesirable </a:t>
            </a:r>
            <a:r>
              <a:rPr lang="en-GB" dirty="0" err="1" smtClean="0">
                <a:solidFill>
                  <a:srgbClr val="FF0000"/>
                </a:solidFill>
              </a:rPr>
              <a:t>behavio</a:t>
            </a:r>
            <a:r>
              <a:rPr lang="pl-PL" dirty="0" smtClean="0">
                <a:solidFill>
                  <a:srgbClr val="FF0000"/>
                </a:solidFill>
              </a:rPr>
              <a:t>u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67544" y="6092715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https://www.youtube.com/watch?v=sMo80A_AAEw&amp;index=7&amp;list=PLEB1WbrIUIWtgu__IP3-MEPxtszBTWsAZ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Congruent Communication </a:t>
            </a:r>
            <a:r>
              <a:rPr lang="en-GB" sz="3600" dirty="0" smtClean="0"/>
              <a:t>Theory</a:t>
            </a:r>
            <a:r>
              <a:rPr lang="pl-PL" sz="3600" dirty="0" smtClean="0"/>
              <a:t> </a:t>
            </a:r>
            <a:br>
              <a:rPr lang="pl-PL" sz="3600" dirty="0" smtClean="0"/>
            </a:br>
            <a:r>
              <a:rPr lang="pl-PL" sz="3600" dirty="0" smtClean="0"/>
              <a:t>for </a:t>
            </a:r>
            <a:r>
              <a:rPr lang="pl-PL" sz="3600" dirty="0" err="1" smtClean="0"/>
              <a:t>Parents</a:t>
            </a:r>
            <a:endParaRPr lang="pl-PL" sz="3600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This is a language of compassion </a:t>
            </a:r>
            <a:endParaRPr lang="pl-PL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and </a:t>
            </a:r>
            <a:r>
              <a:rPr lang="en-GB" sz="3600" dirty="0" smtClean="0">
                <a:solidFill>
                  <a:srgbClr val="FF0000"/>
                </a:solidFill>
              </a:rPr>
              <a:t>language of caring. </a:t>
            </a:r>
            <a:endParaRPr lang="pl-PL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3600" dirty="0" err="1" smtClean="0">
                <a:solidFill>
                  <a:srgbClr val="FF0000"/>
                </a:solidFill>
              </a:rPr>
              <a:t>The</a:t>
            </a:r>
            <a:r>
              <a:rPr lang="pl-PL" sz="3600" dirty="0" smtClean="0">
                <a:solidFill>
                  <a:srgbClr val="FF0000"/>
                </a:solidFill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</a:rPr>
              <a:t>art</a:t>
            </a:r>
            <a:r>
              <a:rPr lang="pl-PL" sz="3600" dirty="0" smtClean="0">
                <a:solidFill>
                  <a:srgbClr val="FF0000"/>
                </a:solidFill>
              </a:rPr>
              <a:t> of </a:t>
            </a:r>
            <a:r>
              <a:rPr lang="pl-PL" sz="3600" dirty="0" err="1" smtClean="0">
                <a:solidFill>
                  <a:srgbClr val="FF0000"/>
                </a:solidFill>
              </a:rPr>
              <a:t>reading</a:t>
            </a:r>
            <a:r>
              <a:rPr lang="pl-PL" sz="36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pl-PL" sz="3600" dirty="0" err="1" smtClean="0">
                <a:solidFill>
                  <a:srgbClr val="FF0000"/>
                </a:solidFill>
              </a:rPr>
              <a:t>the</a:t>
            </a:r>
            <a:r>
              <a:rPr lang="pl-PL" sz="3600" dirty="0" smtClean="0">
                <a:solidFill>
                  <a:srgbClr val="FF0000"/>
                </a:solidFill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</a:rPr>
              <a:t>heading</a:t>
            </a:r>
            <a:r>
              <a:rPr lang="pl-PL" sz="3600" dirty="0" smtClean="0">
                <a:solidFill>
                  <a:srgbClr val="FF0000"/>
                </a:solidFill>
              </a:rPr>
              <a:t> (</a:t>
            </a:r>
            <a:r>
              <a:rPr lang="pl-PL" sz="3600" dirty="0" err="1" smtClean="0">
                <a:solidFill>
                  <a:srgbClr val="FF0000"/>
                </a:solidFill>
              </a:rPr>
              <a:t>emotional</a:t>
            </a:r>
            <a:r>
              <a:rPr lang="pl-PL" sz="3600" dirty="0" smtClean="0">
                <a:solidFill>
                  <a:srgbClr val="FF0000"/>
                </a:solidFill>
              </a:rPr>
              <a:t>) </a:t>
            </a:r>
            <a:r>
              <a:rPr lang="pl-PL" sz="3600" dirty="0" err="1" smtClean="0">
                <a:solidFill>
                  <a:srgbClr val="FF0000"/>
                </a:solidFill>
              </a:rPr>
              <a:t>meanings</a:t>
            </a:r>
            <a:r>
              <a:rPr lang="pl-PL" sz="36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pl-PL" sz="3600" dirty="0" smtClean="0">
                <a:solidFill>
                  <a:srgbClr val="FF0000"/>
                </a:solidFill>
              </a:rPr>
              <a:t>of </a:t>
            </a:r>
            <a:r>
              <a:rPr lang="pl-PL" sz="3600" dirty="0" err="1" smtClean="0">
                <a:solidFill>
                  <a:srgbClr val="FF0000"/>
                </a:solidFill>
              </a:rPr>
              <a:t>child’s</a:t>
            </a:r>
            <a:r>
              <a:rPr lang="pl-PL" sz="3600" dirty="0" smtClean="0">
                <a:solidFill>
                  <a:srgbClr val="FF0000"/>
                </a:solidFill>
              </a:rPr>
              <a:t> </a:t>
            </a:r>
            <a:r>
              <a:rPr lang="pl-PL" sz="3600" dirty="0" err="1" smtClean="0">
                <a:solidFill>
                  <a:srgbClr val="FF0000"/>
                </a:solidFill>
              </a:rPr>
              <a:t>words</a:t>
            </a:r>
            <a:r>
              <a:rPr lang="pl-PL" sz="3600" dirty="0" smtClean="0">
                <a:solidFill>
                  <a:srgbClr val="FF0000"/>
                </a:solidFill>
              </a:rPr>
              <a:t> and </a:t>
            </a:r>
            <a:r>
              <a:rPr lang="pl-PL" sz="3600" dirty="0" err="1" smtClean="0">
                <a:solidFill>
                  <a:srgbClr val="FF0000"/>
                </a:solidFill>
              </a:rPr>
              <a:t>behaviours</a:t>
            </a:r>
            <a:r>
              <a:rPr lang="pl-PL" sz="3600" dirty="0" smtClean="0">
                <a:solidFill>
                  <a:srgbClr val="FF0000"/>
                </a:solidFill>
              </a:rPr>
              <a:t>.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7544" y="6021288"/>
            <a:ext cx="8244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smtClean="0">
                <a:hlinkClick r:id="rId2"/>
              </a:rPr>
              <a:t>https://www.youtube.com/watch?v=csj04h3zpFo&amp;list=PLEB1WbrIUIWtgu__IP3-MEPxtszBTWsAZ</a:t>
            </a:r>
            <a:endParaRPr lang="pl-PL" sz="1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CHILDREN'S QUESTIONS: THE HIDDEN MEANINGS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his first visit to kindergarten, while moth­er was still with him, Bruce, age five, looked over the paintings on the wall and asked loudly, </a:t>
            </a:r>
            <a:r>
              <a:rPr lang="en-US" dirty="0" smtClean="0">
                <a:solidFill>
                  <a:srgbClr val="FF0000"/>
                </a:solidFill>
              </a:rPr>
              <a:t>"Who made these ugly pictures?"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Mother was embarrassed. She looked at her son disapprovingly, and hastened to tell him, </a:t>
            </a:r>
            <a:r>
              <a:rPr lang="en-US" dirty="0" smtClean="0">
                <a:solidFill>
                  <a:srgbClr val="FF0000"/>
                </a:solidFill>
              </a:rPr>
              <a:t>"It's not nice to call the pictures ugly when they are so pretty."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teacher, who understood the meaning of the question, smiled and said</a:t>
            </a:r>
            <a:r>
              <a:rPr lang="en-US" dirty="0" smtClean="0">
                <a:solidFill>
                  <a:srgbClr val="FF0000"/>
                </a:solidFill>
              </a:rPr>
              <a:t>, 'In here you don't have to paint pretty pictures. You can paint mean pictures if you feel like it."</a:t>
            </a:r>
            <a:r>
              <a:rPr lang="en-US" dirty="0" smtClean="0"/>
              <a:t> A big smile appeared on Bruce's face, for now he had the answer to his hidden question: </a:t>
            </a:r>
            <a:r>
              <a:rPr lang="en-US" b="1" dirty="0" smtClean="0">
                <a:solidFill>
                  <a:srgbClr val="FF0000"/>
                </a:solidFill>
              </a:rPr>
              <a:t>"What happens to a boy who doesn't paint so well?"</a:t>
            </a:r>
            <a:endParaRPr lang="pl-PL" b="1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en-US" sz="3000" dirty="0" smtClean="0"/>
              <a:t>CHILDREN'S QUESTIONS: THE HIDDEN MEANINGS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2664296"/>
          </a:xfrm>
        </p:spPr>
        <p:txBody>
          <a:bodyPr>
            <a:normAutofit/>
          </a:bodyPr>
          <a:lstStyle/>
          <a:p>
            <a:r>
              <a:rPr lang="pl-PL" dirty="0" err="1" smtClean="0"/>
              <a:t>Next</a:t>
            </a:r>
            <a:r>
              <a:rPr lang="pl-PL" dirty="0" smtClean="0"/>
              <a:t> B</a:t>
            </a:r>
            <a:r>
              <a:rPr lang="en-US" dirty="0" err="1" smtClean="0"/>
              <a:t>ruce</a:t>
            </a:r>
            <a:r>
              <a:rPr lang="en-US" dirty="0" smtClean="0"/>
              <a:t> picked up a broken fire engine and asked self-righteously, </a:t>
            </a:r>
            <a:r>
              <a:rPr lang="en-US" dirty="0" smtClean="0">
                <a:solidFill>
                  <a:srgbClr val="FF0000"/>
                </a:solidFill>
              </a:rPr>
              <a:t>"Who broke this fire engine?"</a:t>
            </a:r>
            <a:r>
              <a:rPr lang="en-US" dirty="0" smtClean="0"/>
              <a:t> Mother answered, </a:t>
            </a:r>
            <a:r>
              <a:rPr lang="en-US" dirty="0" smtClean="0">
                <a:solidFill>
                  <a:srgbClr val="FF0000"/>
                </a:solidFill>
              </a:rPr>
              <a:t>"What difference does it make to you who broke it? You don't know anyone here."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7544" y="5157192"/>
            <a:ext cx="8280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err="1" smtClean="0">
                <a:solidFill>
                  <a:srgbClr val="7030A0"/>
                </a:solidFill>
              </a:rPr>
              <a:t>What</a:t>
            </a:r>
            <a:r>
              <a:rPr lang="pl-PL" sz="3000" b="1" dirty="0" smtClean="0">
                <a:solidFill>
                  <a:srgbClr val="7030A0"/>
                </a:solidFill>
              </a:rPr>
              <a:t> was </a:t>
            </a:r>
            <a:r>
              <a:rPr lang="pl-PL" sz="3000" b="1" dirty="0" err="1" smtClean="0">
                <a:solidFill>
                  <a:srgbClr val="7030A0"/>
                </a:solidFill>
              </a:rPr>
              <a:t>the</a:t>
            </a:r>
            <a:r>
              <a:rPr lang="pl-PL" sz="3000" b="1" dirty="0" smtClean="0">
                <a:solidFill>
                  <a:srgbClr val="7030A0"/>
                </a:solidFill>
              </a:rPr>
              <a:t> </a:t>
            </a:r>
            <a:r>
              <a:rPr lang="pl-PL" sz="3000" b="1" dirty="0" err="1" smtClean="0">
                <a:solidFill>
                  <a:srgbClr val="7030A0"/>
                </a:solidFill>
              </a:rPr>
              <a:t>hidden</a:t>
            </a:r>
            <a:r>
              <a:rPr lang="pl-PL" sz="3000" b="1" dirty="0" smtClean="0">
                <a:solidFill>
                  <a:srgbClr val="7030A0"/>
                </a:solidFill>
              </a:rPr>
              <a:t> </a:t>
            </a:r>
            <a:r>
              <a:rPr lang="pl-PL" sz="3000" b="1" dirty="0" err="1" smtClean="0">
                <a:solidFill>
                  <a:srgbClr val="7030A0"/>
                </a:solidFill>
              </a:rPr>
              <a:t>meaning</a:t>
            </a:r>
            <a:r>
              <a:rPr lang="pl-PL" sz="3000" b="1" dirty="0" smtClean="0">
                <a:solidFill>
                  <a:srgbClr val="7030A0"/>
                </a:solidFill>
              </a:rPr>
              <a:t> of </a:t>
            </a:r>
            <a:r>
              <a:rPr lang="pl-PL" sz="3000" b="1" dirty="0" err="1" smtClean="0">
                <a:solidFill>
                  <a:srgbClr val="7030A0"/>
                </a:solidFill>
              </a:rPr>
              <a:t>child’s</a:t>
            </a:r>
            <a:r>
              <a:rPr lang="pl-PL" sz="3000" b="1" dirty="0" smtClean="0">
                <a:solidFill>
                  <a:srgbClr val="7030A0"/>
                </a:solidFill>
              </a:rPr>
              <a:t> </a:t>
            </a:r>
            <a:r>
              <a:rPr lang="pl-PL" sz="3000" b="1" dirty="0" err="1" smtClean="0">
                <a:solidFill>
                  <a:srgbClr val="7030A0"/>
                </a:solidFill>
              </a:rPr>
              <a:t>question</a:t>
            </a:r>
            <a:r>
              <a:rPr lang="pl-PL" sz="3000" b="1" dirty="0" smtClean="0">
                <a:solidFill>
                  <a:srgbClr val="7030A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en-US" sz="3000" dirty="0" smtClean="0"/>
              <a:t>CHILDREN'S QUESTIONS: THE HIDDEN MEANINGS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Bruce was not really interested in names. </a:t>
            </a:r>
            <a:r>
              <a:rPr lang="en-US" dirty="0" smtClean="0">
                <a:solidFill>
                  <a:srgbClr val="FF0000"/>
                </a:solidFill>
              </a:rPr>
              <a:t>He wanted to find out what happened to boys who break toys. </a:t>
            </a:r>
            <a:r>
              <a:rPr lang="en-US" dirty="0" smtClean="0"/>
              <a:t>Understanding the question, the teacher gave an appropriate answer: </a:t>
            </a:r>
            <a:r>
              <a:rPr lang="en-US" dirty="0" smtClean="0">
                <a:solidFill>
                  <a:srgbClr val="FF0000"/>
                </a:solidFill>
              </a:rPr>
              <a:t>"Toys are for playing. Sometimes they get broken. It happens</a:t>
            </a:r>
            <a:r>
              <a:rPr lang="pl-PL" dirty="0" smtClean="0">
                <a:solidFill>
                  <a:srgbClr val="FF0000"/>
                </a:solidFill>
              </a:rPr>
              <a:t>”.</a:t>
            </a:r>
          </a:p>
          <a:p>
            <a:r>
              <a:rPr lang="en-US" dirty="0" smtClean="0"/>
              <a:t>Bruce seemed satisfied. His interviewing skill had netted him the necessary information: </a:t>
            </a:r>
            <a:endParaRPr lang="pl-PL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"This grownup is pretty nice. She does not get angry quickly, even when a picture comes out ugly or a toy is broken: I don't have to be afraid. It is safe to stay here." </a:t>
            </a:r>
            <a:r>
              <a:rPr lang="en-US" dirty="0" smtClean="0"/>
              <a:t>Bruce waved good-by to his mother and went over to the teacher to start his first day in kindergarten.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NEW CODE OF COMMUNICATION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err="1" smtClean="0">
                <a:solidFill>
                  <a:srgbClr val="7030A0"/>
                </a:solidFill>
              </a:rPr>
              <a:t>(i</a:t>
            </a:r>
            <a:r>
              <a:rPr lang="pl-PL" dirty="0" smtClean="0">
                <a:solidFill>
                  <a:srgbClr val="7030A0"/>
                </a:solidFill>
              </a:rPr>
              <a:t>n </a:t>
            </a:r>
            <a:r>
              <a:rPr lang="pl-PL" dirty="0" err="1" smtClean="0">
                <a:solidFill>
                  <a:srgbClr val="7030A0"/>
                </a:solidFill>
              </a:rPr>
              <a:t>sixties</a:t>
            </a:r>
            <a:r>
              <a:rPr lang="pl-PL" dirty="0" smtClean="0">
                <a:solidFill>
                  <a:srgbClr val="7030A0"/>
                </a:solidFill>
              </a:rPr>
              <a:t> XX </a:t>
            </a:r>
            <a:r>
              <a:rPr lang="pl-PL" dirty="0" err="1" smtClean="0">
                <a:solidFill>
                  <a:srgbClr val="7030A0"/>
                </a:solidFill>
              </a:rPr>
              <a:t>centuary</a:t>
            </a:r>
            <a:r>
              <a:rPr lang="pl-PL" dirty="0" smtClean="0">
                <a:solidFill>
                  <a:srgbClr val="7030A0"/>
                </a:solidFill>
              </a:rPr>
              <a:t>)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7585" y="1700808"/>
            <a:ext cx="77768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new code of communication with children is based on </a:t>
            </a:r>
            <a:r>
              <a:rPr lang="en-US" sz="3200" b="1" dirty="0" smtClean="0">
                <a:solidFill>
                  <a:srgbClr val="FF0000"/>
                </a:solidFill>
              </a:rPr>
              <a:t>respect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and on </a:t>
            </a:r>
            <a:r>
              <a:rPr lang="en-US" sz="3200" b="1" dirty="0" smtClean="0">
                <a:solidFill>
                  <a:srgbClr val="FF0000"/>
                </a:solidFill>
              </a:rPr>
              <a:t>skill</a:t>
            </a:r>
            <a:r>
              <a:rPr lang="en-US" sz="3200" dirty="0" smtClean="0"/>
              <a:t>. It requires</a:t>
            </a:r>
            <a:r>
              <a:rPr lang="pl-PL" sz="3200" dirty="0" smtClean="0"/>
              <a:t>:</a:t>
            </a:r>
          </a:p>
          <a:p>
            <a:pPr marL="342900" indent="-342900">
              <a:buAutoNum type="alphaLcParenBoth"/>
            </a:pPr>
            <a:r>
              <a:rPr lang="en-US" sz="3200" dirty="0" smtClean="0"/>
              <a:t>that </a:t>
            </a:r>
            <a:r>
              <a:rPr lang="en-US" sz="3200" b="1" dirty="0" smtClean="0">
                <a:solidFill>
                  <a:srgbClr val="FF0000"/>
                </a:solidFill>
              </a:rPr>
              <a:t>messages preserve the child's</a:t>
            </a:r>
            <a:r>
              <a:rPr lang="en-US" sz="3200" dirty="0" smtClean="0"/>
              <a:t> as well as </a:t>
            </a:r>
            <a:r>
              <a:rPr lang="en-US" sz="3200" b="1" dirty="0" smtClean="0">
                <a:solidFill>
                  <a:srgbClr val="FF0000"/>
                </a:solidFill>
              </a:rPr>
              <a:t>the parent's self-respect</a:t>
            </a:r>
            <a:r>
              <a:rPr lang="en-US" sz="3200" dirty="0" smtClean="0"/>
              <a:t>; </a:t>
            </a:r>
            <a:endParaRPr lang="pl-PL" sz="3200" dirty="0" smtClean="0"/>
          </a:p>
          <a:p>
            <a:pPr marL="342900" indent="-342900">
              <a:buAutoNum type="alphaLcParenBoth"/>
            </a:pPr>
            <a:r>
              <a:rPr lang="en-US" sz="3200" dirty="0" smtClean="0"/>
              <a:t>that </a:t>
            </a:r>
            <a:r>
              <a:rPr lang="en-US" sz="3200" b="1" dirty="0" smtClean="0">
                <a:solidFill>
                  <a:srgbClr val="FF0000"/>
                </a:solidFill>
              </a:rPr>
              <a:t>statements of understanding </a:t>
            </a:r>
            <a:r>
              <a:rPr lang="en-US" sz="3200" b="1" i="1" dirty="0" smtClean="0">
                <a:solidFill>
                  <a:srgbClr val="FF0000"/>
                </a:solidFill>
              </a:rPr>
              <a:t>precede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statements of advice or instruction</a:t>
            </a:r>
            <a:r>
              <a:rPr lang="en-US" sz="3200" dirty="0" smtClean="0"/>
              <a:t>.</a:t>
            </a:r>
            <a:endParaRPr lang="pl-PL" sz="3200" dirty="0" smtClean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9552" y="6165304"/>
            <a:ext cx="8111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 smtClean="0">
                <a:hlinkClick r:id="rId2"/>
              </a:rPr>
              <a:t>https://www.youtube.com/watch?v=a1OkD6jYq3k&amp;index=10&amp;list=PLEB1WbrIUIWtgu__IP3-MEPxtszBTWsAZ</a:t>
            </a:r>
            <a:endParaRPr lang="pl-PL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goal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Reflection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historical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theoretical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framework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parent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education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understand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basic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assumption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methodology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starting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Haim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Ginott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(1965) and his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followers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Adele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Mazlish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&amp;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Elaine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Mazlish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OLD STYLE </a:t>
            </a:r>
            <a:r>
              <a:rPr lang="pl-PL" sz="2800" dirty="0" smtClean="0"/>
              <a:t>OF </a:t>
            </a:r>
            <a:r>
              <a:rPr lang="pl-PL" sz="2800" dirty="0" smtClean="0"/>
              <a:t>COMMUNICATION</a:t>
            </a:r>
            <a:endParaRPr lang="pl-PL" sz="28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628800"/>
            <a:ext cx="77048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Eric, age nine, came home full of anger. His class was scheduled to go for a picnic, but it was raining. Mother </a:t>
            </a:r>
            <a:r>
              <a:rPr lang="pl-PL" sz="2800" dirty="0" err="1" smtClean="0">
                <a:solidFill>
                  <a:srgbClr val="7030A0"/>
                </a:solidFill>
              </a:rPr>
              <a:t>used</a:t>
            </a:r>
            <a:r>
              <a:rPr lang="pl-PL" sz="2800" dirty="0" smtClean="0">
                <a:solidFill>
                  <a:srgbClr val="7030A0"/>
                </a:solidFill>
              </a:rPr>
              <a:t> to </a:t>
            </a:r>
            <a:r>
              <a:rPr lang="pl-PL" sz="2800" dirty="0" err="1" smtClean="0">
                <a:solidFill>
                  <a:srgbClr val="7030A0"/>
                </a:solidFill>
              </a:rPr>
              <a:t>say</a:t>
            </a:r>
            <a:r>
              <a:rPr lang="pl-PL" sz="2800" dirty="0" smtClean="0">
                <a:solidFill>
                  <a:srgbClr val="7030A0"/>
                </a:solidFill>
              </a:rPr>
              <a:t>  </a:t>
            </a:r>
            <a:r>
              <a:rPr lang="en-US" sz="2800" dirty="0" smtClean="0">
                <a:solidFill>
                  <a:srgbClr val="7030A0"/>
                </a:solidFill>
              </a:rPr>
              <a:t>in the past</a:t>
            </a:r>
            <a:r>
              <a:rPr lang="pl-PL" sz="2800" dirty="0" smtClean="0">
                <a:solidFill>
                  <a:srgbClr val="7030A0"/>
                </a:solidFill>
              </a:rPr>
              <a:t>: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"There is no use crying over rained-out picnics." </a:t>
            </a:r>
            <a:endParaRPr lang="pl-PL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"There will be other days for fun." </a:t>
            </a:r>
            <a:endParaRPr lang="pl-PL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"I didn't make it rain, you know, so why are you angry at me?"</a:t>
            </a:r>
            <a:endParaRPr lang="pl-PL" sz="2800" dirty="0" smtClean="0">
              <a:solidFill>
                <a:srgbClr val="7030A0"/>
              </a:solidFill>
            </a:endParaRP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95536" y="5445224"/>
            <a:ext cx="85535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600" dirty="0" err="1" smtClean="0">
                <a:solidFill>
                  <a:srgbClr val="FF0000"/>
                </a:solidFill>
              </a:rPr>
              <a:t>Could</a:t>
            </a:r>
            <a:r>
              <a:rPr lang="pl-PL" sz="2600" dirty="0" smtClean="0">
                <a:solidFill>
                  <a:srgbClr val="FF0000"/>
                </a:solidFill>
              </a:rPr>
              <a:t> </a:t>
            </a:r>
            <a:r>
              <a:rPr lang="pl-PL" sz="2600" dirty="0" err="1" smtClean="0">
                <a:solidFill>
                  <a:srgbClr val="FF0000"/>
                </a:solidFill>
              </a:rPr>
              <a:t>you</a:t>
            </a:r>
            <a:r>
              <a:rPr lang="pl-PL" sz="2600" dirty="0" smtClean="0">
                <a:solidFill>
                  <a:srgbClr val="FF0000"/>
                </a:solidFill>
              </a:rPr>
              <a:t> help </a:t>
            </a:r>
            <a:r>
              <a:rPr lang="pl-PL" sz="2600" dirty="0" err="1" smtClean="0">
                <a:solidFill>
                  <a:srgbClr val="FF0000"/>
                </a:solidFill>
              </a:rPr>
              <a:t>mother</a:t>
            </a:r>
            <a:r>
              <a:rPr lang="pl-PL" sz="2600" dirty="0" smtClean="0">
                <a:solidFill>
                  <a:srgbClr val="FF0000"/>
                </a:solidFill>
              </a:rPr>
              <a:t> to </a:t>
            </a:r>
            <a:r>
              <a:rPr lang="pl-PL" sz="2600" dirty="0" err="1" smtClean="0">
                <a:solidFill>
                  <a:srgbClr val="FF0000"/>
                </a:solidFill>
              </a:rPr>
              <a:t>say</a:t>
            </a:r>
            <a:r>
              <a:rPr lang="pl-PL" sz="2600" dirty="0" smtClean="0">
                <a:solidFill>
                  <a:srgbClr val="FF0000"/>
                </a:solidFill>
              </a:rPr>
              <a:t> </a:t>
            </a:r>
            <a:r>
              <a:rPr lang="pl-PL" sz="2600" dirty="0" err="1" smtClean="0">
                <a:solidFill>
                  <a:srgbClr val="FF0000"/>
                </a:solidFill>
              </a:rPr>
              <a:t>it</a:t>
            </a:r>
            <a:r>
              <a:rPr lang="pl-PL" sz="2600" dirty="0" smtClean="0">
                <a:solidFill>
                  <a:srgbClr val="FF0000"/>
                </a:solidFill>
              </a:rPr>
              <a:t> </a:t>
            </a:r>
            <a:r>
              <a:rPr lang="pl-PL" sz="2600" dirty="0" err="1" smtClean="0">
                <a:solidFill>
                  <a:srgbClr val="FF0000"/>
                </a:solidFill>
              </a:rPr>
              <a:t>in</a:t>
            </a:r>
            <a:r>
              <a:rPr lang="pl-PL" sz="2600" dirty="0" smtClean="0">
                <a:solidFill>
                  <a:srgbClr val="FF0000"/>
                </a:solidFill>
              </a:rPr>
              <a:t> </a:t>
            </a:r>
            <a:r>
              <a:rPr lang="pl-PL" sz="2600" dirty="0" err="1" smtClean="0">
                <a:solidFill>
                  <a:srgbClr val="FF0000"/>
                </a:solidFill>
              </a:rPr>
              <a:t>respectful</a:t>
            </a:r>
            <a:r>
              <a:rPr lang="pl-PL" sz="2600" dirty="0" smtClean="0">
                <a:solidFill>
                  <a:srgbClr val="FF0000"/>
                </a:solidFill>
              </a:rPr>
              <a:t> and </a:t>
            </a:r>
            <a:r>
              <a:rPr lang="pl-PL" sz="2600" dirty="0" err="1" smtClean="0">
                <a:solidFill>
                  <a:srgbClr val="FF0000"/>
                </a:solidFill>
              </a:rPr>
              <a:t>skillful</a:t>
            </a:r>
            <a:r>
              <a:rPr lang="pl-PL" sz="2600" dirty="0" smtClean="0">
                <a:solidFill>
                  <a:srgbClr val="FF0000"/>
                </a:solidFill>
              </a:rPr>
              <a:t>  </a:t>
            </a:r>
            <a:r>
              <a:rPr lang="pl-PL" sz="2600" dirty="0" err="1" smtClean="0">
                <a:solidFill>
                  <a:srgbClr val="FF0000"/>
                </a:solidFill>
              </a:rPr>
              <a:t>way</a:t>
            </a:r>
            <a:r>
              <a:rPr lang="pl-PL" sz="2600" dirty="0" smtClean="0">
                <a:solidFill>
                  <a:srgbClr val="FF0000"/>
                </a:solidFill>
              </a:rPr>
              <a:t>?</a:t>
            </a:r>
            <a:endParaRPr lang="pl-PL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l-PL" sz="3200" b="1" dirty="0" err="1" smtClean="0">
                <a:solidFill>
                  <a:srgbClr val="FF0000"/>
                </a:solidFill>
              </a:rPr>
              <a:t>Mother’s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r>
              <a:rPr lang="pl-PL" sz="3200" b="1" dirty="0" err="1" smtClean="0">
                <a:solidFill>
                  <a:srgbClr val="FF0000"/>
                </a:solidFill>
              </a:rPr>
              <a:t>respectful</a:t>
            </a:r>
            <a:r>
              <a:rPr lang="pl-PL" sz="3200" b="1" dirty="0" smtClean="0">
                <a:solidFill>
                  <a:srgbClr val="FF0000"/>
                </a:solidFill>
              </a:rPr>
              <a:t> and </a:t>
            </a:r>
            <a:r>
              <a:rPr lang="pl-PL" sz="3200" b="1" dirty="0" err="1" smtClean="0">
                <a:solidFill>
                  <a:srgbClr val="FF0000"/>
                </a:solidFill>
              </a:rPr>
              <a:t>skillful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br>
              <a:rPr lang="pl-PL" sz="3200" b="1" dirty="0" smtClean="0">
                <a:solidFill>
                  <a:srgbClr val="FF0000"/>
                </a:solidFill>
              </a:rPr>
            </a:br>
            <a:r>
              <a:rPr lang="pl-PL" sz="3200" b="1" dirty="0" err="1" smtClean="0">
                <a:solidFill>
                  <a:srgbClr val="FF0000"/>
                </a:solidFill>
              </a:rPr>
              <a:t>way</a:t>
            </a:r>
            <a:r>
              <a:rPr lang="pl-PL" sz="3200" b="1" dirty="0" smtClean="0">
                <a:solidFill>
                  <a:srgbClr val="FF0000"/>
                </a:solidFill>
              </a:rPr>
              <a:t> of </a:t>
            </a:r>
            <a:r>
              <a:rPr lang="pl-PL" sz="3200" b="1" dirty="0" err="1" smtClean="0">
                <a:solidFill>
                  <a:srgbClr val="FF0000"/>
                </a:solidFill>
              </a:rPr>
              <a:t>talking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r>
              <a:rPr lang="pl-PL" sz="3200" b="1" dirty="0" err="1" smtClean="0">
                <a:solidFill>
                  <a:srgbClr val="FF0000"/>
                </a:solidFill>
              </a:rPr>
              <a:t>with</a:t>
            </a:r>
            <a:r>
              <a:rPr lang="pl-PL" sz="3200" b="1" dirty="0" smtClean="0">
                <a:solidFill>
                  <a:srgbClr val="FF0000"/>
                </a:solidFill>
              </a:rPr>
              <a:t> Eric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8457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2300" dirty="0" smtClean="0"/>
              <a:t>To herself </a:t>
            </a:r>
            <a:r>
              <a:rPr lang="pl-PL" sz="2300" dirty="0" err="1" smtClean="0"/>
              <a:t>mother</a:t>
            </a:r>
            <a:r>
              <a:rPr lang="en-US" sz="2300" dirty="0" smtClean="0"/>
              <a:t> said, </a:t>
            </a:r>
            <a:r>
              <a:rPr lang="en-US" sz="2300" b="1" dirty="0" smtClean="0">
                <a:solidFill>
                  <a:srgbClr val="FF0000"/>
                </a:solidFill>
              </a:rPr>
              <a:t>"My son has strong feelings about missing the picnic. He is disappointed He is sharing his disappointment with me by showing me his anger. He is entitled to his emotions. I can best help him by showing understanding and respect for his feelings." </a:t>
            </a:r>
            <a:r>
              <a:rPr lang="en-US" sz="2300" dirty="0" smtClean="0"/>
              <a:t>To Eric she said: </a:t>
            </a:r>
            <a:endParaRPr lang="pl-PL" sz="2300" dirty="0" smtClean="0"/>
          </a:p>
          <a:p>
            <a:pPr>
              <a:spcBef>
                <a:spcPts val="300"/>
              </a:spcBef>
              <a:buNone/>
            </a:pPr>
            <a:r>
              <a:rPr lang="en-US" sz="2300" cap="small" dirty="0" smtClean="0"/>
              <a:t>mother: </a:t>
            </a:r>
            <a:r>
              <a:rPr lang="en-US" sz="2300" b="1" dirty="0" smtClean="0">
                <a:solidFill>
                  <a:srgbClr val="FF0000"/>
                </a:solidFill>
              </a:rPr>
              <a:t>You seem very disappointed</a:t>
            </a:r>
            <a:r>
              <a:rPr lang="en-US" sz="2300" dirty="0" smtClean="0"/>
              <a:t>. </a:t>
            </a:r>
            <a:endParaRPr lang="pl-PL" sz="2300" dirty="0" smtClean="0"/>
          </a:p>
          <a:p>
            <a:pPr>
              <a:spcBef>
                <a:spcPts val="300"/>
              </a:spcBef>
              <a:buNone/>
            </a:pPr>
            <a:r>
              <a:rPr lang="en-US" sz="2300" cap="small" dirty="0" err="1" smtClean="0"/>
              <a:t>ERic</a:t>
            </a:r>
            <a:r>
              <a:rPr lang="en-US" sz="2300" cap="small" dirty="0" smtClean="0"/>
              <a:t>: </a:t>
            </a:r>
            <a:r>
              <a:rPr lang="en-US" sz="2300" dirty="0" smtClean="0"/>
              <a:t>Yes. </a:t>
            </a:r>
            <a:endParaRPr lang="pl-PL" sz="2300" dirty="0" smtClean="0"/>
          </a:p>
          <a:p>
            <a:pPr>
              <a:spcBef>
                <a:spcPts val="300"/>
              </a:spcBef>
              <a:buNone/>
            </a:pPr>
            <a:r>
              <a:rPr lang="en-US" sz="2300" cap="small" dirty="0" smtClean="0"/>
              <a:t>mother: </a:t>
            </a:r>
            <a:r>
              <a:rPr lang="en-US" sz="2300" b="1" dirty="0" smtClean="0">
                <a:solidFill>
                  <a:srgbClr val="FF0000"/>
                </a:solidFill>
              </a:rPr>
              <a:t>You wanted very much to go to this picnic. </a:t>
            </a:r>
            <a:endParaRPr lang="pl-PL" sz="2300" b="1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300" cap="small" dirty="0" err="1" smtClean="0"/>
              <a:t>eric</a:t>
            </a:r>
            <a:r>
              <a:rPr lang="en-US" sz="2300" cap="small" dirty="0" smtClean="0"/>
              <a:t>: </a:t>
            </a:r>
            <a:r>
              <a:rPr lang="en-US" sz="2300" dirty="0" smtClean="0"/>
              <a:t>I sure did. </a:t>
            </a:r>
            <a:endParaRPr lang="pl-PL" sz="2300" dirty="0" smtClean="0"/>
          </a:p>
          <a:p>
            <a:pPr>
              <a:spcBef>
                <a:spcPts val="300"/>
              </a:spcBef>
              <a:buNone/>
            </a:pPr>
            <a:r>
              <a:rPr lang="en-US" sz="2300" cap="small" dirty="0" smtClean="0"/>
              <a:t>mother: </a:t>
            </a:r>
            <a:r>
              <a:rPr lang="en-US" sz="2300" b="1" dirty="0" smtClean="0">
                <a:solidFill>
                  <a:srgbClr val="FF0000"/>
                </a:solidFill>
              </a:rPr>
              <a:t>You had everything ready and then the darn rain came. </a:t>
            </a:r>
            <a:endParaRPr lang="pl-PL" sz="2300" b="1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300" cap="small" dirty="0" err="1" smtClean="0"/>
              <a:t>eric</a:t>
            </a:r>
            <a:r>
              <a:rPr lang="en-US" sz="2300" cap="small" dirty="0" smtClean="0"/>
              <a:t>: </a:t>
            </a:r>
            <a:r>
              <a:rPr lang="en-US" sz="2300" dirty="0" smtClean="0"/>
              <a:t>Yes, that's exactly right.</a:t>
            </a:r>
            <a:endParaRPr lang="pl-PL" sz="2300" dirty="0" smtClean="0"/>
          </a:p>
          <a:p>
            <a:pPr>
              <a:spcBef>
                <a:spcPts val="300"/>
              </a:spcBef>
              <a:buNone/>
            </a:pPr>
            <a:r>
              <a:rPr lang="en-US" sz="2300" b="1" dirty="0" smtClean="0">
                <a:solidFill>
                  <a:srgbClr val="FF0000"/>
                </a:solidFill>
              </a:rPr>
              <a:t>There was a moment of silence </a:t>
            </a:r>
            <a:r>
              <a:rPr lang="en-US" sz="2300" dirty="0" smtClean="0"/>
              <a:t>and then Eric said, "Oh, well, there will be other days.„</a:t>
            </a:r>
            <a:r>
              <a:rPr lang="pl-PL" sz="2300" dirty="0" smtClean="0"/>
              <a:t> </a:t>
            </a:r>
            <a:r>
              <a:rPr lang="en-US" sz="2300" dirty="0" smtClean="0"/>
              <a:t>His anger seemed to have vanished and he was quite cooperative the rest of the afternoon.</a:t>
            </a:r>
            <a:endParaRPr lang="pl-PL" sz="23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</a:t>
            </a:r>
            <a:r>
              <a:rPr lang="pl-PL" sz="4000" dirty="0" smtClean="0"/>
              <a:t>was</a:t>
            </a:r>
            <a:r>
              <a:rPr lang="en-US" sz="4000" dirty="0" smtClean="0"/>
              <a:t> so special about</a:t>
            </a:r>
            <a:r>
              <a:rPr lang="pl-PL" sz="4000" dirty="0" smtClean="0"/>
              <a:t> </a:t>
            </a:r>
            <a:r>
              <a:rPr lang="pl-PL" sz="4000" dirty="0" err="1" smtClean="0"/>
              <a:t>Haim</a:t>
            </a:r>
            <a:r>
              <a:rPr lang="pl-PL" sz="4000" dirty="0" smtClean="0"/>
              <a:t> </a:t>
            </a:r>
            <a:r>
              <a:rPr lang="pl-PL" sz="4000" dirty="0" err="1" smtClean="0"/>
              <a:t>Ginott’s</a:t>
            </a:r>
            <a:r>
              <a:rPr lang="en-US" sz="4000" dirty="0" smtClean="0"/>
              <a:t> approach</a:t>
            </a:r>
            <a:r>
              <a:rPr lang="pl-PL" sz="4000" dirty="0" smtClean="0"/>
              <a:t> </a:t>
            </a:r>
            <a:r>
              <a:rPr lang="pl-PL" sz="4000" dirty="0" err="1" smtClean="0"/>
              <a:t>in</a:t>
            </a:r>
            <a:r>
              <a:rPr lang="pl-PL" sz="4000" dirty="0" smtClean="0"/>
              <a:t> </a:t>
            </a:r>
            <a:r>
              <a:rPr lang="pl-PL" sz="4000" dirty="0" err="1" smtClean="0"/>
              <a:t>the</a:t>
            </a:r>
            <a:r>
              <a:rPr lang="pl-PL" sz="4000" dirty="0" smtClean="0"/>
              <a:t> </a:t>
            </a:r>
            <a:r>
              <a:rPr lang="pl-PL" sz="4000" dirty="0" err="1" smtClean="0"/>
              <a:t>sixties</a:t>
            </a:r>
            <a:r>
              <a:rPr lang="pl-PL" sz="4000" dirty="0" smtClean="0"/>
              <a:t> of XX </a:t>
            </a:r>
            <a:r>
              <a:rPr lang="pl-PL" sz="4000" dirty="0" err="1" smtClean="0"/>
              <a:t>centuary</a:t>
            </a:r>
            <a:r>
              <a:rPr lang="en-US" sz="4000" dirty="0" smtClean="0"/>
              <a:t>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When a child is in the midst of strong emotions</a:t>
            </a:r>
            <a:r>
              <a:rPr lang="en-US" dirty="0" smtClean="0"/>
              <a:t>, he cannot listen to anyone. He cannot accept advice or consolation or constructive criticism. </a:t>
            </a:r>
            <a:r>
              <a:rPr lang="en-US" b="1" dirty="0" smtClean="0">
                <a:solidFill>
                  <a:srgbClr val="FF0000"/>
                </a:solidFill>
              </a:rPr>
              <a:t>He wants </a:t>
            </a:r>
            <a:r>
              <a:rPr lang="en-US" b="1" i="1" dirty="0" smtClean="0">
                <a:solidFill>
                  <a:srgbClr val="FF0000"/>
                </a:solidFill>
              </a:rPr>
              <a:t>us </a:t>
            </a:r>
            <a:r>
              <a:rPr lang="en-US" b="1" dirty="0" smtClean="0">
                <a:solidFill>
                  <a:srgbClr val="FF0000"/>
                </a:solidFill>
              </a:rPr>
              <a:t>to understand him. He wants us to understand what is going on inside himself at that particular moment.</a:t>
            </a:r>
            <a:r>
              <a:rPr lang="en-US" dirty="0" smtClean="0"/>
              <a:t>  Furthermore, </a:t>
            </a:r>
            <a:r>
              <a:rPr lang="en-US" b="1" dirty="0" smtClean="0">
                <a:solidFill>
                  <a:srgbClr val="FF0000"/>
                </a:solidFill>
              </a:rPr>
              <a:t>he wants to be understood without having to disclose fully what he is experiencing. </a:t>
            </a:r>
            <a:r>
              <a:rPr lang="en-US" dirty="0" smtClean="0"/>
              <a:t>It is a game in which he reveals only a little of what he feels needing to have us guess the rest.</a:t>
            </a:r>
            <a:endParaRPr lang="pl-PL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1115616" y="6021288"/>
            <a:ext cx="7040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i="1" dirty="0" err="1" smtClean="0">
                <a:solidFill>
                  <a:schemeClr val="tx2">
                    <a:lumMod val="50000"/>
                  </a:schemeClr>
                </a:solidFill>
              </a:rPr>
              <a:t>What</a:t>
            </a:r>
            <a:r>
              <a:rPr lang="pl-PL" sz="32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3200" i="1" dirty="0" err="1" smtClean="0">
                <a:solidFill>
                  <a:schemeClr val="tx2">
                    <a:lumMod val="50000"/>
                  </a:schemeClr>
                </a:solidFill>
              </a:rPr>
              <a:t>does</a:t>
            </a:r>
            <a:r>
              <a:rPr lang="pl-PL" sz="32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3200" i="1" dirty="0" err="1" smtClean="0">
                <a:solidFill>
                  <a:schemeClr val="tx2">
                    <a:lumMod val="50000"/>
                  </a:schemeClr>
                </a:solidFill>
              </a:rPr>
              <a:t>it</a:t>
            </a:r>
            <a:r>
              <a:rPr lang="pl-PL" sz="32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3200" i="1" dirty="0" err="1" smtClean="0">
                <a:solidFill>
                  <a:schemeClr val="tx2">
                    <a:lumMod val="50000"/>
                  </a:schemeClr>
                </a:solidFill>
              </a:rPr>
              <a:t>remind</a:t>
            </a:r>
            <a:r>
              <a:rPr lang="pl-PL" sz="32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3200" i="1" dirty="0" err="1" smtClean="0">
                <a:solidFill>
                  <a:schemeClr val="tx2">
                    <a:lumMod val="50000"/>
                  </a:schemeClr>
                </a:solidFill>
              </a:rPr>
              <a:t>us</a:t>
            </a:r>
            <a:r>
              <a:rPr lang="pl-PL" sz="32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3200" i="1" dirty="0" err="1" smtClean="0">
                <a:solidFill>
                  <a:schemeClr val="tx2">
                    <a:lumMod val="50000"/>
                  </a:schemeClr>
                </a:solidFill>
              </a:rPr>
              <a:t>in</a:t>
            </a:r>
            <a:r>
              <a:rPr lang="pl-PL" sz="3200" i="1" dirty="0" smtClean="0">
                <a:solidFill>
                  <a:schemeClr val="tx2">
                    <a:lumMod val="50000"/>
                  </a:schemeClr>
                </a:solidFill>
              </a:rPr>
              <a:t> XXI </a:t>
            </a:r>
            <a:r>
              <a:rPr lang="pl-PL" sz="3200" i="1" dirty="0" err="1" smtClean="0">
                <a:solidFill>
                  <a:schemeClr val="tx2">
                    <a:lumMod val="50000"/>
                  </a:schemeClr>
                </a:solidFill>
              </a:rPr>
              <a:t>centuary</a:t>
            </a:r>
            <a:r>
              <a:rPr lang="pl-PL" sz="3200" i="1" dirty="0" smtClean="0">
                <a:solidFill>
                  <a:schemeClr val="tx2">
                    <a:lumMod val="50000"/>
                  </a:schemeClr>
                </a:solidFill>
              </a:rPr>
              <a:t>?  </a:t>
            </a:r>
            <a:endParaRPr lang="pl-PL" sz="32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l-PL" sz="3600" dirty="0" smtClean="0"/>
              <a:t>Daniel </a:t>
            </a:r>
            <a:r>
              <a:rPr lang="pl-PL" sz="3600" dirty="0" err="1" smtClean="0"/>
              <a:t>Goleman’s</a:t>
            </a:r>
            <a:r>
              <a:rPr lang="pl-PL" sz="3600" dirty="0" smtClean="0"/>
              <a:t> story </a:t>
            </a:r>
            <a:r>
              <a:rPr lang="pl-PL" sz="3600" dirty="0" err="1" smtClean="0"/>
              <a:t>about</a:t>
            </a:r>
            <a:r>
              <a:rPr lang="pl-PL" sz="3600" dirty="0" smtClean="0"/>
              <a:t> </a:t>
            </a:r>
            <a:br>
              <a:rPr lang="pl-PL" sz="3600" dirty="0" smtClean="0"/>
            </a:br>
            <a:r>
              <a:rPr lang="pl-PL" sz="3600" dirty="0" smtClean="0"/>
              <a:t>AMYGDALA and EMOTIONAL INTELIGENCE </a:t>
            </a:r>
            <a:br>
              <a:rPr lang="pl-PL" sz="3600" dirty="0" smtClean="0"/>
            </a:br>
            <a:endParaRPr lang="pl-PL" sz="1800" dirty="0"/>
          </a:p>
        </p:txBody>
      </p:sp>
      <p:pic>
        <p:nvPicPr>
          <p:cNvPr id="5" name="Symbol zastępczy zawartości 4" descr="Daniel Goleman Social Br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854013" cy="4485472"/>
          </a:xfrm>
        </p:spPr>
      </p:pic>
      <p:sp>
        <p:nvSpPr>
          <p:cNvPr id="4" name="pole tekstowe 3"/>
          <p:cNvSpPr txBox="1"/>
          <p:nvPr/>
        </p:nvSpPr>
        <p:spPr>
          <a:xfrm>
            <a:off x="1619672" y="621166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>
                <a:hlinkClick r:id="rId3"/>
              </a:rPr>
              <a:t> </a:t>
            </a:r>
            <a:r>
              <a:rPr lang="en-GB" u="sng" dirty="0" smtClean="0"/>
              <a:t>https://</a:t>
            </a:r>
            <a:r>
              <a:rPr lang="en-GB" u="sng" dirty="0" smtClean="0">
                <a:hlinkClick r:id="rId4"/>
              </a:rPr>
              <a:t>www.youtube.com/watch?v=LTItzKrNX68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Haim</a:t>
            </a:r>
            <a:r>
              <a:rPr lang="pl-PL" dirty="0" smtClean="0"/>
              <a:t> </a:t>
            </a:r>
            <a:r>
              <a:rPr lang="pl-PL" dirty="0" err="1" smtClean="0"/>
              <a:t>Ginott’s</a:t>
            </a:r>
            <a:r>
              <a:rPr lang="pl-PL" dirty="0" smtClean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context</a:t>
            </a:r>
            <a:r>
              <a:rPr lang="pl-PL" dirty="0" smtClean="0"/>
              <a:t> of </a:t>
            </a:r>
            <a:r>
              <a:rPr lang="pl-PL" dirty="0" err="1" smtClean="0"/>
              <a:t>Neuroscience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3888431"/>
          </a:xfrm>
        </p:spPr>
        <p:txBody>
          <a:bodyPr/>
          <a:lstStyle/>
          <a:p>
            <a:pPr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Parent’s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mind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</a:rPr>
              <a:t>(</a:t>
            </a:r>
            <a:r>
              <a:rPr lang="pl-PL" dirty="0" err="1" smtClean="0">
                <a:solidFill>
                  <a:srgbClr val="7030A0"/>
                </a:solidFill>
              </a:rPr>
              <a:t>prefrontal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cortext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integrated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with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limbic</a:t>
            </a:r>
            <a:r>
              <a:rPr lang="pl-PL" dirty="0" smtClean="0">
                <a:solidFill>
                  <a:srgbClr val="7030A0"/>
                </a:solidFill>
              </a:rPr>
              <a:t> system) </a:t>
            </a:r>
            <a:r>
              <a:rPr lang="pl-PL" dirty="0" err="1" smtClean="0">
                <a:solidFill>
                  <a:srgbClr val="FF0000"/>
                </a:solidFill>
              </a:rPr>
              <a:t>is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connected</a:t>
            </a:r>
            <a:r>
              <a:rPr lang="pl-PL" dirty="0" smtClean="0">
                <a:solidFill>
                  <a:srgbClr val="FF0000"/>
                </a:solidFill>
              </a:rPr>
              <a:t> to </a:t>
            </a:r>
            <a:r>
              <a:rPr lang="pl-PL" dirty="0" err="1" smtClean="0">
                <a:solidFill>
                  <a:srgbClr val="FF0000"/>
                </a:solidFill>
              </a:rPr>
              <a:t>child’s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mind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</a:rPr>
              <a:t>and </a:t>
            </a:r>
            <a:r>
              <a:rPr lang="pl-PL" dirty="0" err="1" smtClean="0">
                <a:solidFill>
                  <a:srgbClr val="7030A0"/>
                </a:solidFill>
              </a:rPr>
              <a:t>makes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her</a:t>
            </a:r>
            <a:r>
              <a:rPr lang="pl-PL" dirty="0" smtClean="0">
                <a:solidFill>
                  <a:srgbClr val="7030A0"/>
                </a:solidFill>
              </a:rPr>
              <a:t>/his </a:t>
            </a:r>
            <a:r>
              <a:rPr lang="pl-PL" dirty="0" err="1" smtClean="0">
                <a:solidFill>
                  <a:srgbClr val="7030A0"/>
                </a:solidFill>
              </a:rPr>
              <a:t>amygdala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calmed</a:t>
            </a:r>
            <a:r>
              <a:rPr lang="pl-PL" dirty="0" smtClean="0">
                <a:solidFill>
                  <a:srgbClr val="7030A0"/>
                </a:solidFill>
              </a:rPr>
              <a:t> down and </a:t>
            </a:r>
            <a:r>
              <a:rPr lang="pl-PL" dirty="0" err="1" smtClean="0">
                <a:solidFill>
                  <a:srgbClr val="7030A0"/>
                </a:solidFill>
              </a:rPr>
              <a:t>self-awareness</a:t>
            </a:r>
            <a:r>
              <a:rPr lang="pl-PL" dirty="0" smtClean="0">
                <a:solidFill>
                  <a:srgbClr val="7030A0"/>
                </a:solidFill>
              </a:rPr>
              <a:t> (PFC) </a:t>
            </a:r>
            <a:r>
              <a:rPr lang="pl-PL" dirty="0" err="1" smtClean="0">
                <a:solidFill>
                  <a:srgbClr val="7030A0"/>
                </a:solidFill>
              </a:rPr>
              <a:t>developed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</a:p>
          <a:p>
            <a:endParaRPr lang="pl-PL" dirty="0"/>
          </a:p>
        </p:txBody>
      </p:sp>
      <p:pic>
        <p:nvPicPr>
          <p:cNvPr id="6" name="Symbol zastępczy zawartości 5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88" y="1891125"/>
            <a:ext cx="3773424" cy="394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1259632" y="6093296"/>
            <a:ext cx="6906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„</a:t>
            </a:r>
            <a:r>
              <a:rPr lang="pl-PL" sz="3200" dirty="0" err="1" smtClean="0"/>
              <a:t>Child’s</a:t>
            </a:r>
            <a:r>
              <a:rPr lang="pl-PL" sz="3200" dirty="0" smtClean="0"/>
              <a:t> </a:t>
            </a:r>
            <a:r>
              <a:rPr lang="pl-PL" sz="3200" dirty="0" err="1" smtClean="0"/>
              <a:t>mind</a:t>
            </a:r>
            <a:r>
              <a:rPr lang="pl-PL" sz="3200" dirty="0" smtClean="0"/>
              <a:t> </a:t>
            </a:r>
            <a:r>
              <a:rPr lang="pl-PL" sz="3200" dirty="0" err="1" smtClean="0"/>
              <a:t>is</a:t>
            </a:r>
            <a:r>
              <a:rPr lang="pl-PL" sz="3200" dirty="0" smtClean="0"/>
              <a:t> </a:t>
            </a:r>
            <a:r>
              <a:rPr lang="pl-PL" sz="3200" dirty="0" err="1" smtClean="0"/>
              <a:t>always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parent’s</a:t>
            </a:r>
            <a:r>
              <a:rPr lang="pl-PL" sz="3200" dirty="0" smtClean="0"/>
              <a:t> </a:t>
            </a:r>
            <a:r>
              <a:rPr lang="pl-PL" sz="3200" dirty="0" err="1" smtClean="0"/>
              <a:t>mind</a:t>
            </a:r>
            <a:r>
              <a:rPr lang="pl-PL" sz="3200" dirty="0" smtClean="0"/>
              <a:t>”</a:t>
            </a:r>
            <a:endParaRPr lang="pl-PL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7" descr="fish many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50838" y="-29252"/>
            <a:ext cx="9194838" cy="6887252"/>
          </a:xfrm>
        </p:spPr>
      </p:pic>
      <p:sp>
        <p:nvSpPr>
          <p:cNvPr id="8" name="pole tekstowe 7"/>
          <p:cNvSpPr txBox="1"/>
          <p:nvPr/>
        </p:nvSpPr>
        <p:spPr>
          <a:xfrm>
            <a:off x="3851920" y="0"/>
            <a:ext cx="2997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>
                <a:solidFill>
                  <a:schemeClr val="bg1"/>
                </a:solidFill>
              </a:rPr>
              <a:t>F</a:t>
            </a:r>
            <a:r>
              <a:rPr lang="en-US" sz="5400" dirty="0" err="1" smtClean="0">
                <a:solidFill>
                  <a:schemeClr val="bg1"/>
                </a:solidFill>
              </a:rPr>
              <a:t>ish</a:t>
            </a:r>
            <a:r>
              <a:rPr lang="en-US" sz="5400" dirty="0" smtClean="0">
                <a:solidFill>
                  <a:schemeClr val="bg1"/>
                </a:solidFill>
              </a:rPr>
              <a:t> swim</a:t>
            </a:r>
            <a:endParaRPr lang="pl-PL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birds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8827"/>
            <a:ext cx="9144000" cy="6849173"/>
          </a:xfrm>
        </p:spPr>
      </p:pic>
      <p:sp>
        <p:nvSpPr>
          <p:cNvPr id="10" name="pole tekstowe 9"/>
          <p:cNvSpPr txBox="1"/>
          <p:nvPr/>
        </p:nvSpPr>
        <p:spPr>
          <a:xfrm>
            <a:off x="3419872" y="548680"/>
            <a:ext cx="26748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6000" dirty="0" err="1" smtClean="0">
                <a:solidFill>
                  <a:schemeClr val="bg1"/>
                </a:solidFill>
              </a:rPr>
              <a:t>Birds</a:t>
            </a:r>
            <a:r>
              <a:rPr lang="pl-PL" sz="6000" dirty="0" smtClean="0">
                <a:solidFill>
                  <a:schemeClr val="bg1"/>
                </a:solidFill>
              </a:rPr>
              <a:t> </a:t>
            </a:r>
            <a:r>
              <a:rPr lang="pl-PL" sz="6000" dirty="0" err="1" smtClean="0">
                <a:solidFill>
                  <a:schemeClr val="bg1"/>
                </a:solidFill>
              </a:rPr>
              <a:t>fly</a:t>
            </a:r>
            <a:endParaRPr lang="pl-PL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people feel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1784" y="0"/>
            <a:ext cx="9155784" cy="6858000"/>
          </a:xfrm>
        </p:spPr>
      </p:pic>
      <p:sp>
        <p:nvSpPr>
          <p:cNvPr id="6" name="pole tekstowe 5"/>
          <p:cNvSpPr txBox="1"/>
          <p:nvPr/>
        </p:nvSpPr>
        <p:spPr>
          <a:xfrm>
            <a:off x="5681834" y="5733256"/>
            <a:ext cx="3462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err="1" smtClean="0">
                <a:solidFill>
                  <a:schemeClr val="bg1"/>
                </a:solidFill>
              </a:rPr>
              <a:t>People</a:t>
            </a:r>
            <a:r>
              <a:rPr lang="pl-PL" sz="5400" dirty="0" smtClean="0">
                <a:solidFill>
                  <a:schemeClr val="bg1"/>
                </a:solidFill>
              </a:rPr>
              <a:t> </a:t>
            </a:r>
            <a:r>
              <a:rPr lang="pl-PL" sz="5400" dirty="0" err="1" smtClean="0">
                <a:solidFill>
                  <a:schemeClr val="bg1"/>
                </a:solidFill>
              </a:rPr>
              <a:t>feel</a:t>
            </a:r>
            <a:r>
              <a:rPr lang="pl-PL" sz="5400" dirty="0" smtClean="0">
                <a:solidFill>
                  <a:schemeClr val="bg1"/>
                </a:solidFill>
              </a:rPr>
              <a:t> </a:t>
            </a:r>
            <a:endParaRPr lang="pl-PL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eople feel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3296"/>
          </a:xfrm>
        </p:spPr>
      </p:pic>
      <p:sp>
        <p:nvSpPr>
          <p:cNvPr id="5" name="pole tekstowe 4"/>
          <p:cNvSpPr txBox="1"/>
          <p:nvPr/>
        </p:nvSpPr>
        <p:spPr>
          <a:xfrm>
            <a:off x="3563888" y="6021288"/>
            <a:ext cx="2409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err="1" smtClean="0">
                <a:solidFill>
                  <a:srgbClr val="FF0000"/>
                </a:solidFill>
              </a:rPr>
              <a:t>People</a:t>
            </a:r>
            <a:r>
              <a:rPr lang="pl-PL" sz="3600" b="1" dirty="0" smtClean="0">
                <a:solidFill>
                  <a:srgbClr val="FF0000"/>
                </a:solidFill>
              </a:rPr>
              <a:t> </a:t>
            </a:r>
            <a:r>
              <a:rPr lang="pl-PL" sz="3600" b="1" dirty="0" err="1" smtClean="0">
                <a:solidFill>
                  <a:srgbClr val="FF0000"/>
                </a:solidFill>
              </a:rPr>
              <a:t>love</a:t>
            </a:r>
            <a:endParaRPr lang="pl-PL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goal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Reflection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historical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theoretical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framework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parent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education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understand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basic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assumption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methodology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starting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Haim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Ginott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(1965) and his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followers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Adele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Mazlish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&amp;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Elaine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Mazlish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Comparative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analisis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contemporary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parent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movement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in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context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Emotional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Inteligence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accent2">
                    <a:lumMod val="50000"/>
                  </a:schemeClr>
                </a:solidFill>
              </a:rPr>
              <a:t>Neuroscience</a:t>
            </a:r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What</a:t>
            </a:r>
            <a:r>
              <a:rPr lang="pl-PL" sz="2800" dirty="0" smtClean="0"/>
              <a:t> do </a:t>
            </a:r>
            <a:r>
              <a:rPr lang="pl-PL" sz="2800" dirty="0" err="1" smtClean="0"/>
              <a:t>parents</a:t>
            </a:r>
            <a:r>
              <a:rPr lang="pl-PL" sz="2800" dirty="0" smtClean="0"/>
              <a:t> </a:t>
            </a:r>
            <a:r>
              <a:rPr lang="pl-PL" sz="2800" dirty="0" err="1" smtClean="0"/>
              <a:t>ask</a:t>
            </a:r>
            <a:r>
              <a:rPr lang="pl-PL" sz="2800" dirty="0" smtClean="0"/>
              <a:t> for?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What</a:t>
            </a:r>
            <a:r>
              <a:rPr lang="pl-PL" sz="2800" dirty="0" smtClean="0"/>
              <a:t> do </a:t>
            </a:r>
            <a:r>
              <a:rPr lang="pl-PL" sz="2800" dirty="0" err="1" smtClean="0"/>
              <a:t>parents</a:t>
            </a:r>
            <a:r>
              <a:rPr lang="pl-PL" sz="2800" dirty="0" smtClean="0"/>
              <a:t> </a:t>
            </a:r>
            <a:r>
              <a:rPr lang="pl-PL" sz="2800" dirty="0" err="1" smtClean="0"/>
              <a:t>ask</a:t>
            </a:r>
            <a:r>
              <a:rPr lang="pl-PL" sz="2800" dirty="0" smtClean="0"/>
              <a:t> for?</a:t>
            </a:r>
            <a:endParaRPr lang="pl-PL" sz="28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95536" y="112474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rgbClr val="7030A0"/>
                </a:solidFill>
              </a:rPr>
              <a:t>Usually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parents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ask</a:t>
            </a:r>
            <a:r>
              <a:rPr lang="pl-PL" sz="2800" dirty="0" smtClean="0">
                <a:solidFill>
                  <a:srgbClr val="7030A0"/>
                </a:solidFill>
              </a:rPr>
              <a:t> for </a:t>
            </a:r>
            <a:r>
              <a:rPr lang="pl-PL" sz="2800" dirty="0" err="1" smtClean="0">
                <a:solidFill>
                  <a:srgbClr val="7030A0"/>
                </a:solidFill>
              </a:rPr>
              <a:t>advice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in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coping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with</a:t>
            </a:r>
            <a:r>
              <a:rPr lang="pl-PL" sz="2800" dirty="0" smtClean="0">
                <a:solidFill>
                  <a:srgbClr val="7030A0"/>
                </a:solidFill>
              </a:rPr>
              <a:t> a </a:t>
            </a:r>
            <a:r>
              <a:rPr lang="pl-PL" sz="2800" dirty="0" err="1" smtClean="0">
                <a:solidFill>
                  <a:srgbClr val="7030A0"/>
                </a:solidFill>
              </a:rPr>
              <a:t>child</a:t>
            </a:r>
            <a:r>
              <a:rPr lang="pl-PL" sz="2800" dirty="0" smtClean="0">
                <a:solidFill>
                  <a:srgbClr val="7030A0"/>
                </a:solidFill>
              </a:rPr>
              <a:t>. </a:t>
            </a:r>
          </a:p>
          <a:p>
            <a:pPr algn="ctr"/>
            <a:r>
              <a:rPr lang="pl-PL" sz="2600" dirty="0" err="1" smtClean="0">
                <a:solidFill>
                  <a:srgbClr val="7030A0"/>
                </a:solidFill>
              </a:rPr>
              <a:t>What</a:t>
            </a:r>
            <a:r>
              <a:rPr lang="pl-PL" sz="2600" dirty="0" smtClean="0">
                <a:solidFill>
                  <a:srgbClr val="7030A0"/>
                </a:solidFill>
              </a:rPr>
              <a:t> to do and/</a:t>
            </a:r>
            <a:r>
              <a:rPr lang="pl-PL" sz="2600" dirty="0" err="1" smtClean="0">
                <a:solidFill>
                  <a:srgbClr val="7030A0"/>
                </a:solidFill>
              </a:rPr>
              <a:t>or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how</a:t>
            </a:r>
            <a:r>
              <a:rPr lang="pl-PL" sz="2600" dirty="0" smtClean="0">
                <a:solidFill>
                  <a:srgbClr val="7030A0"/>
                </a:solidFill>
              </a:rPr>
              <a:t> to do </a:t>
            </a:r>
            <a:r>
              <a:rPr lang="pl-PL" sz="2600" dirty="0" err="1" smtClean="0">
                <a:solidFill>
                  <a:srgbClr val="7030A0"/>
                </a:solidFill>
              </a:rPr>
              <a:t>it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when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something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goes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wrong</a:t>
            </a:r>
            <a:r>
              <a:rPr lang="pl-PL" sz="2600" dirty="0" smtClean="0">
                <a:solidFill>
                  <a:srgbClr val="7030A0"/>
                </a:solidFill>
              </a:rPr>
              <a:t>?</a:t>
            </a:r>
            <a:endParaRPr lang="pl-PL" sz="2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What</a:t>
            </a:r>
            <a:r>
              <a:rPr lang="pl-PL" sz="2800" dirty="0" smtClean="0"/>
              <a:t> do </a:t>
            </a:r>
            <a:r>
              <a:rPr lang="pl-PL" sz="2800" dirty="0" err="1" smtClean="0"/>
              <a:t>parents</a:t>
            </a:r>
            <a:r>
              <a:rPr lang="pl-PL" sz="2800" dirty="0" smtClean="0"/>
              <a:t> </a:t>
            </a:r>
            <a:r>
              <a:rPr lang="pl-PL" sz="2800" dirty="0" err="1" smtClean="0"/>
              <a:t>ask</a:t>
            </a:r>
            <a:r>
              <a:rPr lang="pl-PL" sz="2800" dirty="0" smtClean="0"/>
              <a:t> for?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4040188" cy="639762"/>
          </a:xfrm>
        </p:spPr>
        <p:txBody>
          <a:bodyPr/>
          <a:lstStyle/>
          <a:p>
            <a:pPr algn="ctr"/>
            <a:r>
              <a:rPr lang="pl-PL" dirty="0" err="1" smtClean="0"/>
              <a:t>Logic</a:t>
            </a:r>
            <a:r>
              <a:rPr lang="pl-PL" dirty="0" smtClean="0"/>
              <a:t> </a:t>
            </a:r>
            <a:r>
              <a:rPr lang="pl-PL" dirty="0" err="1" smtClean="0"/>
              <a:t>Pyramid</a:t>
            </a:r>
            <a:r>
              <a:rPr lang="pl-PL" dirty="0" smtClean="0"/>
              <a:t> by Robert </a:t>
            </a:r>
            <a:r>
              <a:rPr lang="pl-PL" dirty="0" err="1" smtClean="0"/>
              <a:t>Dilts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1" name="Symbol zastępczy zawartości 4" descr="piramida logiczna Dittsa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2852936"/>
            <a:ext cx="4176464" cy="3024336"/>
          </a:xfrm>
        </p:spPr>
      </p:pic>
      <p:sp>
        <p:nvSpPr>
          <p:cNvPr id="12" name="pole tekstowe 11"/>
          <p:cNvSpPr txBox="1"/>
          <p:nvPr/>
        </p:nvSpPr>
        <p:spPr>
          <a:xfrm>
            <a:off x="395536" y="112474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rgbClr val="7030A0"/>
                </a:solidFill>
              </a:rPr>
              <a:t>Usually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parents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ask</a:t>
            </a:r>
            <a:r>
              <a:rPr lang="pl-PL" sz="2800" dirty="0" smtClean="0">
                <a:solidFill>
                  <a:srgbClr val="7030A0"/>
                </a:solidFill>
              </a:rPr>
              <a:t> for </a:t>
            </a:r>
            <a:r>
              <a:rPr lang="pl-PL" sz="2800" dirty="0" err="1" smtClean="0">
                <a:solidFill>
                  <a:srgbClr val="7030A0"/>
                </a:solidFill>
              </a:rPr>
              <a:t>advice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in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coping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with</a:t>
            </a:r>
            <a:r>
              <a:rPr lang="pl-PL" sz="2800" dirty="0" smtClean="0">
                <a:solidFill>
                  <a:srgbClr val="7030A0"/>
                </a:solidFill>
              </a:rPr>
              <a:t> a </a:t>
            </a:r>
            <a:r>
              <a:rPr lang="pl-PL" sz="2800" dirty="0" err="1" smtClean="0">
                <a:solidFill>
                  <a:srgbClr val="7030A0"/>
                </a:solidFill>
              </a:rPr>
              <a:t>child</a:t>
            </a:r>
            <a:r>
              <a:rPr lang="pl-PL" sz="2800" dirty="0" smtClean="0">
                <a:solidFill>
                  <a:srgbClr val="7030A0"/>
                </a:solidFill>
              </a:rPr>
              <a:t>. </a:t>
            </a:r>
          </a:p>
          <a:p>
            <a:pPr algn="ctr"/>
            <a:r>
              <a:rPr lang="pl-PL" sz="2600" dirty="0" err="1" smtClean="0">
                <a:solidFill>
                  <a:srgbClr val="7030A0"/>
                </a:solidFill>
              </a:rPr>
              <a:t>What</a:t>
            </a:r>
            <a:r>
              <a:rPr lang="pl-PL" sz="2600" dirty="0" smtClean="0">
                <a:solidFill>
                  <a:srgbClr val="7030A0"/>
                </a:solidFill>
              </a:rPr>
              <a:t> to do and/</a:t>
            </a:r>
            <a:r>
              <a:rPr lang="pl-PL" sz="2600" dirty="0" err="1" smtClean="0">
                <a:solidFill>
                  <a:srgbClr val="7030A0"/>
                </a:solidFill>
              </a:rPr>
              <a:t>or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how</a:t>
            </a:r>
            <a:r>
              <a:rPr lang="pl-PL" sz="2600" dirty="0" smtClean="0">
                <a:solidFill>
                  <a:srgbClr val="7030A0"/>
                </a:solidFill>
              </a:rPr>
              <a:t> to do </a:t>
            </a:r>
            <a:r>
              <a:rPr lang="pl-PL" sz="2600" dirty="0" err="1" smtClean="0">
                <a:solidFill>
                  <a:srgbClr val="7030A0"/>
                </a:solidFill>
              </a:rPr>
              <a:t>it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when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something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goes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wrong</a:t>
            </a:r>
            <a:r>
              <a:rPr lang="pl-PL" sz="2600" dirty="0" smtClean="0">
                <a:solidFill>
                  <a:srgbClr val="7030A0"/>
                </a:solidFill>
              </a:rPr>
              <a:t>?</a:t>
            </a:r>
            <a:endParaRPr lang="pl-PL" sz="2600" dirty="0">
              <a:solidFill>
                <a:srgbClr val="7030A0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203848" y="3212976"/>
            <a:ext cx="875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 smtClean="0"/>
              <a:t>WHAT FOR</a:t>
            </a:r>
            <a:endParaRPr lang="pl-PL" sz="1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What</a:t>
            </a:r>
            <a:r>
              <a:rPr lang="pl-PL" sz="2800" dirty="0" smtClean="0"/>
              <a:t> do </a:t>
            </a:r>
            <a:r>
              <a:rPr lang="pl-PL" sz="2800" dirty="0" err="1" smtClean="0"/>
              <a:t>parents</a:t>
            </a:r>
            <a:r>
              <a:rPr lang="pl-PL" sz="2800" dirty="0" smtClean="0"/>
              <a:t> </a:t>
            </a:r>
            <a:r>
              <a:rPr lang="pl-PL" sz="2800" dirty="0" err="1" smtClean="0"/>
              <a:t>ask</a:t>
            </a:r>
            <a:r>
              <a:rPr lang="pl-PL" sz="2800" dirty="0" smtClean="0"/>
              <a:t> for?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4040188" cy="639762"/>
          </a:xfrm>
        </p:spPr>
        <p:txBody>
          <a:bodyPr/>
          <a:lstStyle/>
          <a:p>
            <a:pPr algn="ctr"/>
            <a:r>
              <a:rPr lang="pl-PL" dirty="0" err="1" smtClean="0"/>
              <a:t>Logic</a:t>
            </a:r>
            <a:r>
              <a:rPr lang="pl-PL" dirty="0" smtClean="0"/>
              <a:t> </a:t>
            </a:r>
            <a:r>
              <a:rPr lang="pl-PL" dirty="0" err="1" smtClean="0"/>
              <a:t>Pyramid</a:t>
            </a:r>
            <a:r>
              <a:rPr lang="pl-PL" dirty="0" smtClean="0"/>
              <a:t> by Robert </a:t>
            </a:r>
            <a:r>
              <a:rPr lang="pl-PL" dirty="0" err="1" smtClean="0"/>
              <a:t>Dilts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8" name="Symbol zastępczy zawartości 7" descr="piramida logiczna ice ber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921744"/>
            <a:ext cx="3096344" cy="3027535"/>
          </a:xfrm>
        </p:spPr>
      </p:pic>
      <p:pic>
        <p:nvPicPr>
          <p:cNvPr id="11" name="Symbol zastępczy zawartości 4" descr="piramida logiczna Dittsa 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9552" y="2852936"/>
            <a:ext cx="4176464" cy="3024336"/>
          </a:xfrm>
        </p:spPr>
      </p:pic>
      <p:sp>
        <p:nvSpPr>
          <p:cNvPr id="12" name="pole tekstowe 11"/>
          <p:cNvSpPr txBox="1"/>
          <p:nvPr/>
        </p:nvSpPr>
        <p:spPr>
          <a:xfrm>
            <a:off x="395536" y="112474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 smtClean="0">
                <a:solidFill>
                  <a:srgbClr val="7030A0"/>
                </a:solidFill>
              </a:rPr>
              <a:t>Usually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parents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ask</a:t>
            </a:r>
            <a:r>
              <a:rPr lang="pl-PL" sz="2800" dirty="0" smtClean="0">
                <a:solidFill>
                  <a:srgbClr val="7030A0"/>
                </a:solidFill>
              </a:rPr>
              <a:t> for </a:t>
            </a:r>
            <a:r>
              <a:rPr lang="pl-PL" sz="2800" dirty="0" err="1" smtClean="0">
                <a:solidFill>
                  <a:srgbClr val="7030A0"/>
                </a:solidFill>
              </a:rPr>
              <a:t>advice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in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coping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with</a:t>
            </a:r>
            <a:r>
              <a:rPr lang="pl-PL" sz="2800" dirty="0" smtClean="0">
                <a:solidFill>
                  <a:srgbClr val="7030A0"/>
                </a:solidFill>
              </a:rPr>
              <a:t> a </a:t>
            </a:r>
            <a:r>
              <a:rPr lang="pl-PL" sz="2800" dirty="0" err="1" smtClean="0">
                <a:solidFill>
                  <a:srgbClr val="7030A0"/>
                </a:solidFill>
              </a:rPr>
              <a:t>child</a:t>
            </a:r>
            <a:r>
              <a:rPr lang="pl-PL" sz="2800" dirty="0" smtClean="0">
                <a:solidFill>
                  <a:srgbClr val="7030A0"/>
                </a:solidFill>
              </a:rPr>
              <a:t>. </a:t>
            </a:r>
          </a:p>
          <a:p>
            <a:pPr algn="ctr"/>
            <a:r>
              <a:rPr lang="pl-PL" sz="2600" dirty="0" err="1" smtClean="0">
                <a:solidFill>
                  <a:srgbClr val="7030A0"/>
                </a:solidFill>
              </a:rPr>
              <a:t>What</a:t>
            </a:r>
            <a:r>
              <a:rPr lang="pl-PL" sz="2600" dirty="0" smtClean="0">
                <a:solidFill>
                  <a:srgbClr val="7030A0"/>
                </a:solidFill>
              </a:rPr>
              <a:t> to do and/</a:t>
            </a:r>
            <a:r>
              <a:rPr lang="pl-PL" sz="2600" dirty="0" err="1" smtClean="0">
                <a:solidFill>
                  <a:srgbClr val="7030A0"/>
                </a:solidFill>
              </a:rPr>
              <a:t>or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how</a:t>
            </a:r>
            <a:r>
              <a:rPr lang="pl-PL" sz="2600" dirty="0" smtClean="0">
                <a:solidFill>
                  <a:srgbClr val="7030A0"/>
                </a:solidFill>
              </a:rPr>
              <a:t> to do </a:t>
            </a:r>
            <a:r>
              <a:rPr lang="pl-PL" sz="2600" dirty="0" err="1" smtClean="0">
                <a:solidFill>
                  <a:srgbClr val="7030A0"/>
                </a:solidFill>
              </a:rPr>
              <a:t>it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when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something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goes</a:t>
            </a:r>
            <a:r>
              <a:rPr lang="pl-PL" sz="2600" dirty="0" smtClean="0">
                <a:solidFill>
                  <a:srgbClr val="7030A0"/>
                </a:solidFill>
              </a:rPr>
              <a:t> </a:t>
            </a:r>
            <a:r>
              <a:rPr lang="pl-PL" sz="2600" dirty="0" err="1" smtClean="0">
                <a:solidFill>
                  <a:srgbClr val="7030A0"/>
                </a:solidFill>
              </a:rPr>
              <a:t>wrong</a:t>
            </a:r>
            <a:r>
              <a:rPr lang="pl-PL" sz="2600" dirty="0" smtClean="0">
                <a:solidFill>
                  <a:srgbClr val="7030A0"/>
                </a:solidFill>
              </a:rPr>
              <a:t>?</a:t>
            </a:r>
            <a:endParaRPr lang="pl-PL" sz="2600" dirty="0">
              <a:solidFill>
                <a:srgbClr val="7030A0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203848" y="3212976"/>
            <a:ext cx="875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 smtClean="0"/>
              <a:t>WHAT FOR</a:t>
            </a:r>
            <a:endParaRPr lang="pl-PL" sz="12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364088" y="2276872"/>
            <a:ext cx="287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Iceberg of </a:t>
            </a:r>
            <a:r>
              <a:rPr lang="pl-PL" sz="2400" b="1" dirty="0" err="1" smtClean="0"/>
              <a:t>awareness</a:t>
            </a:r>
            <a:endParaRPr lang="pl-PL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10744" cy="1162050"/>
          </a:xfrm>
        </p:spPr>
        <p:txBody>
          <a:bodyPr>
            <a:normAutofit/>
          </a:bodyPr>
          <a:lstStyle/>
          <a:p>
            <a:pPr algn="ctr"/>
            <a:r>
              <a:rPr lang="pl-PL" sz="3200" dirty="0" err="1" smtClean="0"/>
              <a:t>Haim</a:t>
            </a:r>
            <a:r>
              <a:rPr lang="pl-PL" sz="3200" dirty="0" smtClean="0"/>
              <a:t> G. </a:t>
            </a:r>
            <a:r>
              <a:rPr lang="pl-PL" sz="3200" dirty="0" err="1" smtClean="0"/>
              <a:t>Ginott</a:t>
            </a:r>
            <a:endParaRPr lang="pl-PL" sz="32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754760" cy="3218035"/>
          </a:xfrm>
        </p:spPr>
        <p:txBody>
          <a:bodyPr>
            <a:normAutofit/>
          </a:bodyPr>
          <a:lstStyle/>
          <a:p>
            <a:r>
              <a:rPr lang="pl-PL" sz="2400" dirty="0" smtClean="0"/>
              <a:t>(</a:t>
            </a:r>
            <a:r>
              <a:rPr lang="pl-PL" sz="2400" dirty="0" err="1" smtClean="0"/>
              <a:t>originally</a:t>
            </a:r>
            <a:r>
              <a:rPr lang="pl-PL" sz="2400" dirty="0" smtClean="0"/>
              <a:t> Ginzburg) </a:t>
            </a:r>
          </a:p>
          <a:p>
            <a:r>
              <a:rPr lang="pl-PL" sz="2400" dirty="0" smtClean="0"/>
              <a:t>(1922–1973) was a </a:t>
            </a:r>
            <a:r>
              <a:rPr lang="pl-PL" sz="2400" dirty="0" err="1" smtClean="0"/>
              <a:t>school</a:t>
            </a:r>
            <a:r>
              <a:rPr lang="pl-PL" sz="2400" dirty="0" smtClean="0"/>
              <a:t> </a:t>
            </a:r>
            <a:r>
              <a:rPr lang="pl-PL" sz="2400" dirty="0" err="1" smtClean="0"/>
              <a:t>teacher</a:t>
            </a:r>
            <a:r>
              <a:rPr lang="pl-PL" sz="2400" dirty="0" smtClean="0"/>
              <a:t>,</a:t>
            </a:r>
            <a:r>
              <a:rPr lang="pl-PL" sz="2400" baseline="30000" dirty="0" smtClean="0"/>
              <a:t> </a:t>
            </a:r>
            <a:r>
              <a:rPr lang="pl-PL" sz="2400" dirty="0" smtClean="0"/>
              <a:t>a </a:t>
            </a:r>
            <a:r>
              <a:rPr lang="pl-PL" sz="2400" dirty="0" err="1" smtClean="0"/>
              <a:t>child</a:t>
            </a:r>
            <a:r>
              <a:rPr lang="pl-PL" sz="2400" dirty="0" smtClean="0"/>
              <a:t> </a:t>
            </a:r>
            <a:r>
              <a:rPr lang="pl-PL" sz="2400" dirty="0" err="1" smtClean="0"/>
              <a:t>psychologist</a:t>
            </a:r>
            <a:r>
              <a:rPr lang="pl-PL" sz="2400" dirty="0" smtClean="0"/>
              <a:t> and </a:t>
            </a:r>
            <a:r>
              <a:rPr lang="pl-PL" sz="2400" dirty="0" err="1" smtClean="0"/>
              <a:t>psychotherapist</a:t>
            </a:r>
            <a:r>
              <a:rPr lang="pl-PL" sz="2400" dirty="0" smtClean="0"/>
              <a:t> and a </a:t>
            </a:r>
            <a:r>
              <a:rPr lang="pl-PL" sz="2400" dirty="0" err="1" smtClean="0"/>
              <a:t>parent</a:t>
            </a:r>
            <a:r>
              <a:rPr lang="pl-PL" sz="2400" dirty="0" smtClean="0"/>
              <a:t> </a:t>
            </a:r>
            <a:r>
              <a:rPr lang="pl-PL" sz="2400" dirty="0" err="1" smtClean="0"/>
              <a:t>educator</a:t>
            </a:r>
            <a:r>
              <a:rPr lang="pl-PL" sz="2400" dirty="0" smtClean="0"/>
              <a:t>. He </a:t>
            </a:r>
            <a:r>
              <a:rPr lang="pl-PL" sz="2400" dirty="0" err="1" smtClean="0"/>
              <a:t>pioneered</a:t>
            </a:r>
            <a:r>
              <a:rPr lang="pl-PL" sz="2400" dirty="0" smtClean="0"/>
              <a:t> </a:t>
            </a:r>
            <a:r>
              <a:rPr lang="pl-PL" sz="2400" dirty="0" err="1" smtClean="0"/>
              <a:t>techniques</a:t>
            </a:r>
            <a:r>
              <a:rPr lang="pl-PL" sz="2400" dirty="0" smtClean="0"/>
              <a:t> for </a:t>
            </a:r>
            <a:r>
              <a:rPr lang="pl-PL" sz="2400" dirty="0" err="1" smtClean="0"/>
              <a:t>conversing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children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still</a:t>
            </a:r>
            <a:r>
              <a:rPr lang="pl-PL" sz="2400" dirty="0" smtClean="0"/>
              <a:t> </a:t>
            </a:r>
            <a:r>
              <a:rPr lang="pl-PL" sz="2400" dirty="0" err="1" smtClean="0"/>
              <a:t>taught</a:t>
            </a:r>
            <a:r>
              <a:rPr lang="pl-PL" sz="2400" dirty="0" smtClean="0"/>
              <a:t> </a:t>
            </a:r>
            <a:r>
              <a:rPr lang="pl-PL" sz="2400" dirty="0" err="1" smtClean="0"/>
              <a:t>today</a:t>
            </a:r>
            <a:r>
              <a:rPr lang="pl-PL" sz="2400" dirty="0" smtClean="0"/>
              <a:t>. 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4725144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His </a:t>
            </a:r>
            <a:r>
              <a:rPr lang="pl-PL" sz="2000" dirty="0" err="1" smtClean="0"/>
              <a:t>approach</a:t>
            </a:r>
            <a:r>
              <a:rPr lang="pl-PL" sz="2000" dirty="0" smtClean="0"/>
              <a:t> was </a:t>
            </a:r>
            <a:r>
              <a:rPr lang="pl-PL" sz="2000" dirty="0" err="1" smtClean="0"/>
              <a:t>based</a:t>
            </a:r>
            <a:r>
              <a:rPr lang="pl-PL" sz="2000" dirty="0" smtClean="0"/>
              <a:t> on </a:t>
            </a:r>
            <a:r>
              <a:rPr lang="pl-PL" sz="2000" dirty="0" err="1" smtClean="0"/>
              <a:t>Emotional</a:t>
            </a:r>
            <a:r>
              <a:rPr lang="pl-PL" sz="2000" dirty="0" smtClean="0"/>
              <a:t> </a:t>
            </a:r>
            <a:r>
              <a:rPr lang="pl-PL" sz="2000" dirty="0" err="1" smtClean="0"/>
              <a:t>Inteligence</a:t>
            </a:r>
            <a:r>
              <a:rPr lang="pl-PL" sz="2000" dirty="0" smtClean="0"/>
              <a:t> </a:t>
            </a:r>
            <a:r>
              <a:rPr lang="pl-PL" sz="2000" dirty="0" err="1" smtClean="0"/>
              <a:t>before</a:t>
            </a:r>
            <a:r>
              <a:rPr lang="pl-PL" sz="2000" dirty="0" smtClean="0"/>
              <a:t> </a:t>
            </a:r>
            <a:r>
              <a:rPr lang="pl-PL" sz="2000" dirty="0" err="1" smtClean="0"/>
              <a:t>it</a:t>
            </a:r>
            <a:r>
              <a:rPr lang="pl-PL" sz="2000" dirty="0" smtClean="0"/>
              <a:t> was </a:t>
            </a:r>
            <a:r>
              <a:rPr lang="pl-PL" sz="2000" dirty="0" err="1" smtClean="0"/>
              <a:t>called</a:t>
            </a:r>
            <a:r>
              <a:rPr lang="pl-PL" sz="2000" dirty="0" smtClean="0"/>
              <a:t> </a:t>
            </a:r>
            <a:r>
              <a:rPr lang="pl-PL" sz="2000" dirty="0" err="1" smtClean="0"/>
              <a:t>that</a:t>
            </a:r>
            <a:r>
              <a:rPr lang="pl-PL" sz="2000" dirty="0" smtClean="0"/>
              <a:t> </a:t>
            </a:r>
            <a:r>
              <a:rPr lang="pl-PL" sz="2000" dirty="0" err="1" smtClean="0"/>
              <a:t>way</a:t>
            </a:r>
            <a:r>
              <a:rPr lang="pl-PL" sz="2000" dirty="0" smtClean="0"/>
              <a:t>. (Dariusz </a:t>
            </a:r>
            <a:r>
              <a:rPr lang="pl-PL" sz="2000" dirty="0" err="1" smtClean="0"/>
              <a:t>Baran’s</a:t>
            </a:r>
            <a:r>
              <a:rPr lang="pl-PL" sz="2000" dirty="0" smtClean="0"/>
              <a:t> </a:t>
            </a:r>
            <a:r>
              <a:rPr lang="pl-PL" sz="2000" dirty="0" err="1" smtClean="0"/>
              <a:t>opinion</a:t>
            </a:r>
            <a:r>
              <a:rPr lang="pl-PL" sz="2000" dirty="0" smtClean="0"/>
              <a:t>)</a:t>
            </a:r>
            <a:endParaRPr lang="pl-PL" sz="2000" dirty="0"/>
          </a:p>
        </p:txBody>
      </p:sp>
      <p:pic>
        <p:nvPicPr>
          <p:cNvPr id="6" name="Obraz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340768"/>
            <a:ext cx="41764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7544" y="1052736"/>
            <a:ext cx="3970784" cy="39381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4000" i="1" dirty="0" smtClean="0">
                <a:solidFill>
                  <a:srgbClr val="002060"/>
                </a:solidFill>
              </a:rPr>
              <a:t>In 1965 </a:t>
            </a:r>
          </a:p>
          <a:p>
            <a:pPr>
              <a:spcBef>
                <a:spcPts val="0"/>
              </a:spcBef>
            </a:pPr>
            <a:r>
              <a:rPr lang="pl-PL" sz="4000" i="1" dirty="0" smtClean="0">
                <a:solidFill>
                  <a:srgbClr val="002060"/>
                </a:solidFill>
              </a:rPr>
              <a:t>Dr. </a:t>
            </a:r>
            <a:r>
              <a:rPr lang="pl-PL" sz="4000" i="1" dirty="0" err="1" smtClean="0">
                <a:solidFill>
                  <a:srgbClr val="002060"/>
                </a:solidFill>
              </a:rPr>
              <a:t>Haim</a:t>
            </a:r>
            <a:r>
              <a:rPr lang="pl-PL" sz="4000" i="1" dirty="0" smtClean="0">
                <a:solidFill>
                  <a:srgbClr val="002060"/>
                </a:solidFill>
              </a:rPr>
              <a:t> </a:t>
            </a:r>
            <a:r>
              <a:rPr lang="pl-PL" sz="4000" i="1" dirty="0" err="1" smtClean="0">
                <a:solidFill>
                  <a:srgbClr val="002060"/>
                </a:solidFill>
              </a:rPr>
              <a:t>Ginott</a:t>
            </a:r>
            <a:r>
              <a:rPr lang="pl-PL" sz="4000" i="1" dirty="0" smtClean="0">
                <a:solidFill>
                  <a:srgbClr val="002060"/>
                </a:solidFill>
              </a:rPr>
              <a:t> </a:t>
            </a:r>
            <a:r>
              <a:rPr lang="pl-PL" sz="4000" i="1" dirty="0" err="1" smtClean="0">
                <a:solidFill>
                  <a:srgbClr val="002060"/>
                </a:solidFill>
              </a:rPr>
              <a:t>published</a:t>
            </a:r>
            <a:r>
              <a:rPr lang="pl-PL" sz="4000" i="1" dirty="0" smtClean="0">
                <a:solidFill>
                  <a:srgbClr val="002060"/>
                </a:solidFill>
              </a:rPr>
              <a:t> his first </a:t>
            </a:r>
            <a:r>
              <a:rPr lang="pl-PL" sz="4000" i="1" dirty="0" err="1" smtClean="0">
                <a:solidFill>
                  <a:srgbClr val="002060"/>
                </a:solidFill>
              </a:rPr>
              <a:t>book</a:t>
            </a:r>
            <a:r>
              <a:rPr lang="pl-PL" sz="4000" i="1" dirty="0" smtClean="0">
                <a:solidFill>
                  <a:srgbClr val="002060"/>
                </a:solidFill>
              </a:rPr>
              <a:t> to </a:t>
            </a:r>
            <a:r>
              <a:rPr lang="pl-PL" sz="4000" i="1" dirty="0" err="1" smtClean="0">
                <a:solidFill>
                  <a:srgbClr val="002060"/>
                </a:solidFill>
              </a:rPr>
              <a:t>the</a:t>
            </a:r>
            <a:r>
              <a:rPr lang="pl-PL" sz="4000" i="1" dirty="0" smtClean="0">
                <a:solidFill>
                  <a:srgbClr val="002060"/>
                </a:solidFill>
              </a:rPr>
              <a:t> </a:t>
            </a:r>
            <a:r>
              <a:rPr lang="pl-PL" sz="4000" i="1" dirty="0" err="1" smtClean="0">
                <a:solidFill>
                  <a:srgbClr val="002060"/>
                </a:solidFill>
              </a:rPr>
              <a:t>memory</a:t>
            </a:r>
            <a:r>
              <a:rPr lang="pl-PL" sz="4000" i="1" dirty="0" smtClean="0">
                <a:solidFill>
                  <a:srgbClr val="002060"/>
                </a:solidFill>
              </a:rPr>
              <a:t> of his </a:t>
            </a:r>
            <a:r>
              <a:rPr lang="pl-PL" sz="4000" i="1" dirty="0" err="1" smtClean="0">
                <a:solidFill>
                  <a:srgbClr val="002060"/>
                </a:solidFill>
              </a:rPr>
              <a:t>younger</a:t>
            </a:r>
            <a:r>
              <a:rPr lang="pl-PL" sz="4000" i="1" dirty="0" smtClean="0">
                <a:solidFill>
                  <a:srgbClr val="002060"/>
                </a:solidFill>
              </a:rPr>
              <a:t> </a:t>
            </a:r>
            <a:r>
              <a:rPr lang="pl-PL" sz="4000" i="1" dirty="0" err="1" smtClean="0">
                <a:solidFill>
                  <a:srgbClr val="002060"/>
                </a:solidFill>
              </a:rPr>
              <a:t>brother</a:t>
            </a:r>
            <a:r>
              <a:rPr lang="pl-PL" sz="4000" i="1" dirty="0" smtClean="0">
                <a:solidFill>
                  <a:srgbClr val="002060"/>
                </a:solidFill>
              </a:rPr>
              <a:t>.</a:t>
            </a:r>
            <a:endParaRPr lang="pl-PL" sz="4000" i="1" dirty="0">
              <a:solidFill>
                <a:srgbClr val="002060"/>
              </a:solidFill>
            </a:endParaRPr>
          </a:p>
        </p:txBody>
      </p:sp>
      <p:pic>
        <p:nvPicPr>
          <p:cNvPr id="5" name="Symbol zastępczy zawartości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2656"/>
            <a:ext cx="3478355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1477</Words>
  <Application>Microsoft Office PowerPoint</Application>
  <PresentationFormat>Pokaz na ekranie (4:3)</PresentationFormat>
  <Paragraphs>108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„Between Parent and Child” Intoduction to Dr. Haim Ginott’s Congruent Communication Theory  and Practice in Parent Education</vt:lpstr>
      <vt:lpstr>What is a goal of the presentation?</vt:lpstr>
      <vt:lpstr>What is a goal of the presentation?</vt:lpstr>
      <vt:lpstr>What do parents ask for?</vt:lpstr>
      <vt:lpstr>What do parents ask for?</vt:lpstr>
      <vt:lpstr>What do parents ask for?</vt:lpstr>
      <vt:lpstr>What do parents ask for?</vt:lpstr>
      <vt:lpstr>Haim G. Ginott</vt:lpstr>
      <vt:lpstr>Slajd 9</vt:lpstr>
      <vt:lpstr>Interview with Haim Ginott on TV  What do we want to educate children to? </vt:lpstr>
      <vt:lpstr>Interview with Haim Ginott on TV </vt:lpstr>
      <vt:lpstr>Slajd 12</vt:lpstr>
      <vt:lpstr>Why Congruent Communication Theory?</vt:lpstr>
      <vt:lpstr>Why Congruent Communication Theory?</vt:lpstr>
      <vt:lpstr>Congruent Communication Theory  for Parents</vt:lpstr>
      <vt:lpstr>CHILDREN'S QUESTIONS: THE HIDDEN MEANINGS</vt:lpstr>
      <vt:lpstr>CHILDREN'S QUESTIONS: THE HIDDEN MEANINGS</vt:lpstr>
      <vt:lpstr>CHILDREN'S QUESTIONS: THE HIDDEN MEANINGS</vt:lpstr>
      <vt:lpstr>THE NEW CODE OF COMMUNICATION (in sixties XX centuary)</vt:lpstr>
      <vt:lpstr>OLD STYLE OF COMMUNICATION</vt:lpstr>
      <vt:lpstr>Mother’s respectful and skillful  way of talking with Eric</vt:lpstr>
      <vt:lpstr>What was so special about Haim Ginott’s approach in the sixties of XX centuary? </vt:lpstr>
      <vt:lpstr>Daniel Goleman’s story about  AMYGDALA and EMOTIONAL INTELIGENCE  </vt:lpstr>
      <vt:lpstr>Haim Ginott’s approach  in context of Neuroscience</vt:lpstr>
      <vt:lpstr>Slajd 25</vt:lpstr>
      <vt:lpstr>Slajd 26</vt:lpstr>
      <vt:lpstr>Slajd 27</vt:lpstr>
      <vt:lpstr>Slajd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Between Parent and Child</dc:title>
  <dc:creator>Dariusz Baran</dc:creator>
  <cp:lastModifiedBy>Dariusz Baran</cp:lastModifiedBy>
  <cp:revision>12</cp:revision>
  <dcterms:created xsi:type="dcterms:W3CDTF">2014-09-30T07:16:33Z</dcterms:created>
  <dcterms:modified xsi:type="dcterms:W3CDTF">2014-10-02T12:19:13Z</dcterms:modified>
</cp:coreProperties>
</file>